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sldIdLst>
    <p:sldId id="256" r:id="rId2"/>
    <p:sldId id="355" r:id="rId3"/>
    <p:sldId id="381" r:id="rId4"/>
    <p:sldId id="377" r:id="rId5"/>
    <p:sldId id="367" r:id="rId6"/>
    <p:sldId id="382" r:id="rId7"/>
    <p:sldId id="383" r:id="rId8"/>
    <p:sldId id="375" r:id="rId9"/>
    <p:sldId id="374" r:id="rId10"/>
    <p:sldId id="373" r:id="rId11"/>
    <p:sldId id="372" r:id="rId12"/>
    <p:sldId id="371" r:id="rId13"/>
    <p:sldId id="384" r:id="rId14"/>
    <p:sldId id="370" r:id="rId15"/>
    <p:sldId id="352" r:id="rId16"/>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7976"/>
    <a:srgbClr val="33B4B4"/>
    <a:srgbClr val="339966"/>
    <a:srgbClr val="CCFF99"/>
    <a:srgbClr val="00CC00"/>
    <a:srgbClr val="66CCFF"/>
    <a:srgbClr val="99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2439" autoAdjust="0"/>
  </p:normalViewPr>
  <p:slideViewPr>
    <p:cSldViewPr>
      <p:cViewPr varScale="1">
        <p:scale>
          <a:sx n="101" d="100"/>
          <a:sy n="101" d="100"/>
        </p:scale>
        <p:origin x="12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lt-LT"/>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lt-LT"/>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lt-LT" noProof="0" smtClean="0"/>
              <a:t>Click to edit Master text styles</a:t>
            </a:r>
          </a:p>
          <a:p>
            <a:pPr lvl="1"/>
            <a:r>
              <a:rPr lang="lt-LT" noProof="0" smtClean="0"/>
              <a:t>Second level</a:t>
            </a:r>
          </a:p>
          <a:p>
            <a:pPr lvl="2"/>
            <a:r>
              <a:rPr lang="lt-LT" noProof="0" smtClean="0"/>
              <a:t>Third level</a:t>
            </a:r>
          </a:p>
          <a:p>
            <a:pPr lvl="3"/>
            <a:r>
              <a:rPr lang="lt-LT" noProof="0" smtClean="0"/>
              <a:t>Fourth level</a:t>
            </a:r>
          </a:p>
          <a:p>
            <a:pPr lvl="4"/>
            <a:r>
              <a:rPr lang="lt-LT"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lt-LT"/>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B24FCE6-75BE-463D-B273-E13D06BFC2D6}" type="slidenum">
              <a:rPr lang="lt-LT" altLang="lt-LT"/>
              <a:pPr/>
              <a:t>‹#›</a:t>
            </a:fld>
            <a:endParaRPr lang="lt-LT" altLang="lt-LT"/>
          </a:p>
        </p:txBody>
      </p:sp>
    </p:spTree>
    <p:extLst>
      <p:ext uri="{BB962C8B-B14F-4D97-AF65-F5344CB8AC3E}">
        <p14:creationId xmlns:p14="http://schemas.microsoft.com/office/powerpoint/2010/main" val="177083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lt-LT" smtClean="0"/>
              <a:t>Spustelėkite norėdami redaguoti šablono paantraštės stilių</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lt-LT"/>
          </a:p>
        </p:txBody>
      </p:sp>
      <p:sp>
        <p:nvSpPr>
          <p:cNvPr id="5" name="Rectangle 6"/>
          <p:cNvSpPr>
            <a:spLocks noGrp="1" noChangeArrowheads="1"/>
          </p:cNvSpPr>
          <p:nvPr>
            <p:ph type="ftr" sz="quarter" idx="11"/>
          </p:nvPr>
        </p:nvSpPr>
        <p:spPr>
          <a:ln/>
        </p:spPr>
        <p:txBody>
          <a:bodyPr/>
          <a:lstStyle>
            <a:lvl1pPr>
              <a:defRPr/>
            </a:lvl1pPr>
          </a:lstStyle>
          <a:p>
            <a:pPr>
              <a:defRPr/>
            </a:pPr>
            <a:endParaRPr lang="lt-LT"/>
          </a:p>
        </p:txBody>
      </p:sp>
      <p:sp>
        <p:nvSpPr>
          <p:cNvPr id="6" name="Rectangle 7"/>
          <p:cNvSpPr>
            <a:spLocks noGrp="1" noChangeArrowheads="1"/>
          </p:cNvSpPr>
          <p:nvPr>
            <p:ph type="sldNum" sz="quarter" idx="12"/>
          </p:nvPr>
        </p:nvSpPr>
        <p:spPr>
          <a:ln/>
        </p:spPr>
        <p:txBody>
          <a:bodyPr/>
          <a:lstStyle>
            <a:lvl1pPr>
              <a:defRPr/>
            </a:lvl1pPr>
          </a:lstStyle>
          <a:p>
            <a:fld id="{3BDDBA81-AA3A-4231-A0AF-239D42714EA8}" type="slidenum">
              <a:rPr lang="lt-LT" altLang="lt-LT"/>
              <a:pPr/>
              <a:t>‹#›</a:t>
            </a:fld>
            <a:endParaRPr lang="lt-LT" altLang="lt-LT"/>
          </a:p>
        </p:txBody>
      </p:sp>
    </p:spTree>
    <p:extLst>
      <p:ext uri="{BB962C8B-B14F-4D97-AF65-F5344CB8AC3E}">
        <p14:creationId xmlns:p14="http://schemas.microsoft.com/office/powerpoint/2010/main" val="27929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lt-LT"/>
          </a:p>
        </p:txBody>
      </p:sp>
      <p:sp>
        <p:nvSpPr>
          <p:cNvPr id="5" name="Rectangle 6"/>
          <p:cNvSpPr>
            <a:spLocks noGrp="1" noChangeArrowheads="1"/>
          </p:cNvSpPr>
          <p:nvPr>
            <p:ph type="ftr" sz="quarter" idx="11"/>
          </p:nvPr>
        </p:nvSpPr>
        <p:spPr>
          <a:ln/>
        </p:spPr>
        <p:txBody>
          <a:bodyPr/>
          <a:lstStyle>
            <a:lvl1pPr>
              <a:defRPr/>
            </a:lvl1pPr>
          </a:lstStyle>
          <a:p>
            <a:pPr>
              <a:defRPr/>
            </a:pPr>
            <a:endParaRPr lang="lt-LT"/>
          </a:p>
        </p:txBody>
      </p:sp>
      <p:sp>
        <p:nvSpPr>
          <p:cNvPr id="6" name="Rectangle 7"/>
          <p:cNvSpPr>
            <a:spLocks noGrp="1" noChangeArrowheads="1"/>
          </p:cNvSpPr>
          <p:nvPr>
            <p:ph type="sldNum" sz="quarter" idx="12"/>
          </p:nvPr>
        </p:nvSpPr>
        <p:spPr>
          <a:ln/>
        </p:spPr>
        <p:txBody>
          <a:bodyPr/>
          <a:lstStyle>
            <a:lvl1pPr>
              <a:defRPr/>
            </a:lvl1pPr>
          </a:lstStyle>
          <a:p>
            <a:fld id="{682E8EE4-8BAA-4498-B5F4-B443D1FED869}" type="slidenum">
              <a:rPr lang="lt-LT" altLang="lt-LT"/>
              <a:pPr/>
              <a:t>‹#›</a:t>
            </a:fld>
            <a:endParaRPr lang="lt-LT" altLang="lt-LT"/>
          </a:p>
        </p:txBody>
      </p:sp>
    </p:spTree>
    <p:extLst>
      <p:ext uri="{BB962C8B-B14F-4D97-AF65-F5344CB8AC3E}">
        <p14:creationId xmlns:p14="http://schemas.microsoft.com/office/powerpoint/2010/main" val="268483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lt-LT"/>
          </a:p>
        </p:txBody>
      </p:sp>
      <p:sp>
        <p:nvSpPr>
          <p:cNvPr id="5" name="Rectangle 6"/>
          <p:cNvSpPr>
            <a:spLocks noGrp="1" noChangeArrowheads="1"/>
          </p:cNvSpPr>
          <p:nvPr>
            <p:ph type="ftr" sz="quarter" idx="11"/>
          </p:nvPr>
        </p:nvSpPr>
        <p:spPr>
          <a:ln/>
        </p:spPr>
        <p:txBody>
          <a:bodyPr/>
          <a:lstStyle>
            <a:lvl1pPr>
              <a:defRPr/>
            </a:lvl1pPr>
          </a:lstStyle>
          <a:p>
            <a:pPr>
              <a:defRPr/>
            </a:pPr>
            <a:endParaRPr lang="lt-LT"/>
          </a:p>
        </p:txBody>
      </p:sp>
      <p:sp>
        <p:nvSpPr>
          <p:cNvPr id="6" name="Rectangle 7"/>
          <p:cNvSpPr>
            <a:spLocks noGrp="1" noChangeArrowheads="1"/>
          </p:cNvSpPr>
          <p:nvPr>
            <p:ph type="sldNum" sz="quarter" idx="12"/>
          </p:nvPr>
        </p:nvSpPr>
        <p:spPr>
          <a:ln/>
        </p:spPr>
        <p:txBody>
          <a:bodyPr/>
          <a:lstStyle>
            <a:lvl1pPr>
              <a:defRPr/>
            </a:lvl1pPr>
          </a:lstStyle>
          <a:p>
            <a:fld id="{54B96E8F-5007-4396-B0BF-5E55109FACB1}" type="slidenum">
              <a:rPr lang="lt-LT" altLang="lt-LT"/>
              <a:pPr/>
              <a:t>‹#›</a:t>
            </a:fld>
            <a:endParaRPr lang="lt-LT" altLang="lt-LT"/>
          </a:p>
        </p:txBody>
      </p:sp>
    </p:spTree>
    <p:extLst>
      <p:ext uri="{BB962C8B-B14F-4D97-AF65-F5344CB8AC3E}">
        <p14:creationId xmlns:p14="http://schemas.microsoft.com/office/powerpoint/2010/main" val="197380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lt-LT"/>
          </a:p>
        </p:txBody>
      </p:sp>
      <p:sp>
        <p:nvSpPr>
          <p:cNvPr id="5" name="Rectangle 6"/>
          <p:cNvSpPr>
            <a:spLocks noGrp="1" noChangeArrowheads="1"/>
          </p:cNvSpPr>
          <p:nvPr>
            <p:ph type="ftr" sz="quarter" idx="11"/>
          </p:nvPr>
        </p:nvSpPr>
        <p:spPr>
          <a:ln/>
        </p:spPr>
        <p:txBody>
          <a:bodyPr/>
          <a:lstStyle>
            <a:lvl1pPr>
              <a:defRPr/>
            </a:lvl1pPr>
          </a:lstStyle>
          <a:p>
            <a:pPr>
              <a:defRPr/>
            </a:pPr>
            <a:endParaRPr lang="lt-LT"/>
          </a:p>
        </p:txBody>
      </p:sp>
      <p:sp>
        <p:nvSpPr>
          <p:cNvPr id="6" name="Rectangle 7"/>
          <p:cNvSpPr>
            <a:spLocks noGrp="1" noChangeArrowheads="1"/>
          </p:cNvSpPr>
          <p:nvPr>
            <p:ph type="sldNum" sz="quarter" idx="12"/>
          </p:nvPr>
        </p:nvSpPr>
        <p:spPr>
          <a:ln/>
        </p:spPr>
        <p:txBody>
          <a:bodyPr/>
          <a:lstStyle>
            <a:lvl1pPr>
              <a:defRPr/>
            </a:lvl1pPr>
          </a:lstStyle>
          <a:p>
            <a:fld id="{FFE01B3D-7681-447D-9469-9C5D15FE8FC9}" type="slidenum">
              <a:rPr lang="lt-LT" altLang="lt-LT"/>
              <a:pPr/>
              <a:t>‹#›</a:t>
            </a:fld>
            <a:endParaRPr lang="lt-LT" altLang="lt-LT"/>
          </a:p>
        </p:txBody>
      </p:sp>
    </p:spTree>
    <p:extLst>
      <p:ext uri="{BB962C8B-B14F-4D97-AF65-F5344CB8AC3E}">
        <p14:creationId xmlns:p14="http://schemas.microsoft.com/office/powerpoint/2010/main" val="112958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Redaguoti šablono teksto stilius</a:t>
            </a:r>
          </a:p>
        </p:txBody>
      </p:sp>
      <p:sp>
        <p:nvSpPr>
          <p:cNvPr id="4" name="Rectangle 5"/>
          <p:cNvSpPr>
            <a:spLocks noGrp="1" noChangeArrowheads="1"/>
          </p:cNvSpPr>
          <p:nvPr>
            <p:ph type="dt" sz="half" idx="10"/>
          </p:nvPr>
        </p:nvSpPr>
        <p:spPr>
          <a:ln/>
        </p:spPr>
        <p:txBody>
          <a:bodyPr/>
          <a:lstStyle>
            <a:lvl1pPr>
              <a:defRPr/>
            </a:lvl1pPr>
          </a:lstStyle>
          <a:p>
            <a:pPr>
              <a:defRPr/>
            </a:pPr>
            <a:endParaRPr lang="lt-LT"/>
          </a:p>
        </p:txBody>
      </p:sp>
      <p:sp>
        <p:nvSpPr>
          <p:cNvPr id="5" name="Rectangle 6"/>
          <p:cNvSpPr>
            <a:spLocks noGrp="1" noChangeArrowheads="1"/>
          </p:cNvSpPr>
          <p:nvPr>
            <p:ph type="ftr" sz="quarter" idx="11"/>
          </p:nvPr>
        </p:nvSpPr>
        <p:spPr>
          <a:ln/>
        </p:spPr>
        <p:txBody>
          <a:bodyPr/>
          <a:lstStyle>
            <a:lvl1pPr>
              <a:defRPr/>
            </a:lvl1pPr>
          </a:lstStyle>
          <a:p>
            <a:pPr>
              <a:defRPr/>
            </a:pPr>
            <a:endParaRPr lang="lt-LT"/>
          </a:p>
        </p:txBody>
      </p:sp>
      <p:sp>
        <p:nvSpPr>
          <p:cNvPr id="6" name="Rectangle 7"/>
          <p:cNvSpPr>
            <a:spLocks noGrp="1" noChangeArrowheads="1"/>
          </p:cNvSpPr>
          <p:nvPr>
            <p:ph type="sldNum" sz="quarter" idx="12"/>
          </p:nvPr>
        </p:nvSpPr>
        <p:spPr>
          <a:ln/>
        </p:spPr>
        <p:txBody>
          <a:bodyPr/>
          <a:lstStyle>
            <a:lvl1pPr>
              <a:defRPr/>
            </a:lvl1pPr>
          </a:lstStyle>
          <a:p>
            <a:fld id="{46FA29F3-07C4-4948-9E9E-47BE54AECC27}" type="slidenum">
              <a:rPr lang="lt-LT" altLang="lt-LT"/>
              <a:pPr/>
              <a:t>‹#›</a:t>
            </a:fld>
            <a:endParaRPr lang="lt-LT" altLang="lt-LT"/>
          </a:p>
        </p:txBody>
      </p:sp>
    </p:spTree>
    <p:extLst>
      <p:ext uri="{BB962C8B-B14F-4D97-AF65-F5344CB8AC3E}">
        <p14:creationId xmlns:p14="http://schemas.microsoft.com/office/powerpoint/2010/main" val="142614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Rectangle 5"/>
          <p:cNvSpPr>
            <a:spLocks noGrp="1" noChangeArrowheads="1"/>
          </p:cNvSpPr>
          <p:nvPr>
            <p:ph type="dt" sz="half" idx="10"/>
          </p:nvPr>
        </p:nvSpPr>
        <p:spPr>
          <a:ln/>
        </p:spPr>
        <p:txBody>
          <a:bodyPr/>
          <a:lstStyle>
            <a:lvl1pPr>
              <a:defRPr/>
            </a:lvl1pPr>
          </a:lstStyle>
          <a:p>
            <a:pPr>
              <a:defRPr/>
            </a:pPr>
            <a:endParaRPr lang="lt-LT"/>
          </a:p>
        </p:txBody>
      </p:sp>
      <p:sp>
        <p:nvSpPr>
          <p:cNvPr id="6" name="Rectangle 6"/>
          <p:cNvSpPr>
            <a:spLocks noGrp="1" noChangeArrowheads="1"/>
          </p:cNvSpPr>
          <p:nvPr>
            <p:ph type="ftr" sz="quarter" idx="11"/>
          </p:nvPr>
        </p:nvSpPr>
        <p:spPr>
          <a:ln/>
        </p:spPr>
        <p:txBody>
          <a:bodyPr/>
          <a:lstStyle>
            <a:lvl1pPr>
              <a:defRPr/>
            </a:lvl1pPr>
          </a:lstStyle>
          <a:p>
            <a:pPr>
              <a:defRPr/>
            </a:pPr>
            <a:endParaRPr lang="lt-LT"/>
          </a:p>
        </p:txBody>
      </p:sp>
      <p:sp>
        <p:nvSpPr>
          <p:cNvPr id="7" name="Rectangle 7"/>
          <p:cNvSpPr>
            <a:spLocks noGrp="1" noChangeArrowheads="1"/>
          </p:cNvSpPr>
          <p:nvPr>
            <p:ph type="sldNum" sz="quarter" idx="12"/>
          </p:nvPr>
        </p:nvSpPr>
        <p:spPr>
          <a:ln/>
        </p:spPr>
        <p:txBody>
          <a:bodyPr/>
          <a:lstStyle>
            <a:lvl1pPr>
              <a:defRPr/>
            </a:lvl1pPr>
          </a:lstStyle>
          <a:p>
            <a:fld id="{EE9B9A9E-7475-4787-AFE1-DF005930592C}" type="slidenum">
              <a:rPr lang="lt-LT" altLang="lt-LT"/>
              <a:pPr/>
              <a:t>‹#›</a:t>
            </a:fld>
            <a:endParaRPr lang="lt-LT" altLang="lt-LT"/>
          </a:p>
        </p:txBody>
      </p:sp>
    </p:spTree>
    <p:extLst>
      <p:ext uri="{BB962C8B-B14F-4D97-AF65-F5344CB8AC3E}">
        <p14:creationId xmlns:p14="http://schemas.microsoft.com/office/powerpoint/2010/main" val="154029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7" name="Rectangle 5"/>
          <p:cNvSpPr>
            <a:spLocks noGrp="1" noChangeArrowheads="1"/>
          </p:cNvSpPr>
          <p:nvPr>
            <p:ph type="dt" sz="half" idx="10"/>
          </p:nvPr>
        </p:nvSpPr>
        <p:spPr>
          <a:ln/>
        </p:spPr>
        <p:txBody>
          <a:bodyPr/>
          <a:lstStyle>
            <a:lvl1pPr>
              <a:defRPr/>
            </a:lvl1pPr>
          </a:lstStyle>
          <a:p>
            <a:pPr>
              <a:defRPr/>
            </a:pPr>
            <a:endParaRPr lang="lt-LT"/>
          </a:p>
        </p:txBody>
      </p:sp>
      <p:sp>
        <p:nvSpPr>
          <p:cNvPr id="8" name="Rectangle 6"/>
          <p:cNvSpPr>
            <a:spLocks noGrp="1" noChangeArrowheads="1"/>
          </p:cNvSpPr>
          <p:nvPr>
            <p:ph type="ftr" sz="quarter" idx="11"/>
          </p:nvPr>
        </p:nvSpPr>
        <p:spPr>
          <a:ln/>
        </p:spPr>
        <p:txBody>
          <a:bodyPr/>
          <a:lstStyle>
            <a:lvl1pPr>
              <a:defRPr/>
            </a:lvl1pPr>
          </a:lstStyle>
          <a:p>
            <a:pPr>
              <a:defRPr/>
            </a:pPr>
            <a:endParaRPr lang="lt-LT"/>
          </a:p>
        </p:txBody>
      </p:sp>
      <p:sp>
        <p:nvSpPr>
          <p:cNvPr id="9" name="Rectangle 7"/>
          <p:cNvSpPr>
            <a:spLocks noGrp="1" noChangeArrowheads="1"/>
          </p:cNvSpPr>
          <p:nvPr>
            <p:ph type="sldNum" sz="quarter" idx="12"/>
          </p:nvPr>
        </p:nvSpPr>
        <p:spPr>
          <a:ln/>
        </p:spPr>
        <p:txBody>
          <a:bodyPr/>
          <a:lstStyle>
            <a:lvl1pPr>
              <a:defRPr/>
            </a:lvl1pPr>
          </a:lstStyle>
          <a:p>
            <a:fld id="{072B711B-1AE8-48D6-9E59-5B29E30C10CE}" type="slidenum">
              <a:rPr lang="lt-LT" altLang="lt-LT"/>
              <a:pPr/>
              <a:t>‹#›</a:t>
            </a:fld>
            <a:endParaRPr lang="lt-LT" altLang="lt-LT"/>
          </a:p>
        </p:txBody>
      </p:sp>
    </p:spTree>
    <p:extLst>
      <p:ext uri="{BB962C8B-B14F-4D97-AF65-F5344CB8AC3E}">
        <p14:creationId xmlns:p14="http://schemas.microsoft.com/office/powerpoint/2010/main" val="215303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Rectangle 5"/>
          <p:cNvSpPr>
            <a:spLocks noGrp="1" noChangeArrowheads="1"/>
          </p:cNvSpPr>
          <p:nvPr>
            <p:ph type="dt" sz="half" idx="10"/>
          </p:nvPr>
        </p:nvSpPr>
        <p:spPr>
          <a:ln/>
        </p:spPr>
        <p:txBody>
          <a:bodyPr/>
          <a:lstStyle>
            <a:lvl1pPr>
              <a:defRPr/>
            </a:lvl1pPr>
          </a:lstStyle>
          <a:p>
            <a:pPr>
              <a:defRPr/>
            </a:pPr>
            <a:endParaRPr lang="lt-LT"/>
          </a:p>
        </p:txBody>
      </p:sp>
      <p:sp>
        <p:nvSpPr>
          <p:cNvPr id="4" name="Rectangle 6"/>
          <p:cNvSpPr>
            <a:spLocks noGrp="1" noChangeArrowheads="1"/>
          </p:cNvSpPr>
          <p:nvPr>
            <p:ph type="ftr" sz="quarter" idx="11"/>
          </p:nvPr>
        </p:nvSpPr>
        <p:spPr>
          <a:ln/>
        </p:spPr>
        <p:txBody>
          <a:bodyPr/>
          <a:lstStyle>
            <a:lvl1pPr>
              <a:defRPr/>
            </a:lvl1pPr>
          </a:lstStyle>
          <a:p>
            <a:pPr>
              <a:defRPr/>
            </a:pPr>
            <a:endParaRPr lang="lt-LT"/>
          </a:p>
        </p:txBody>
      </p:sp>
      <p:sp>
        <p:nvSpPr>
          <p:cNvPr id="5" name="Rectangle 7"/>
          <p:cNvSpPr>
            <a:spLocks noGrp="1" noChangeArrowheads="1"/>
          </p:cNvSpPr>
          <p:nvPr>
            <p:ph type="sldNum" sz="quarter" idx="12"/>
          </p:nvPr>
        </p:nvSpPr>
        <p:spPr>
          <a:ln/>
        </p:spPr>
        <p:txBody>
          <a:bodyPr/>
          <a:lstStyle>
            <a:lvl1pPr>
              <a:defRPr/>
            </a:lvl1pPr>
          </a:lstStyle>
          <a:p>
            <a:fld id="{00D32F24-01AF-4DA7-A7B8-21B9C98BD4B6}" type="slidenum">
              <a:rPr lang="lt-LT" altLang="lt-LT"/>
              <a:pPr/>
              <a:t>‹#›</a:t>
            </a:fld>
            <a:endParaRPr lang="lt-LT" altLang="lt-LT"/>
          </a:p>
        </p:txBody>
      </p:sp>
    </p:spTree>
    <p:extLst>
      <p:ext uri="{BB962C8B-B14F-4D97-AF65-F5344CB8AC3E}">
        <p14:creationId xmlns:p14="http://schemas.microsoft.com/office/powerpoint/2010/main" val="243480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lt-LT"/>
          </a:p>
        </p:txBody>
      </p:sp>
      <p:sp>
        <p:nvSpPr>
          <p:cNvPr id="3" name="Rectangle 6"/>
          <p:cNvSpPr>
            <a:spLocks noGrp="1" noChangeArrowheads="1"/>
          </p:cNvSpPr>
          <p:nvPr>
            <p:ph type="ftr" sz="quarter" idx="11"/>
          </p:nvPr>
        </p:nvSpPr>
        <p:spPr>
          <a:ln/>
        </p:spPr>
        <p:txBody>
          <a:bodyPr/>
          <a:lstStyle>
            <a:lvl1pPr>
              <a:defRPr/>
            </a:lvl1pPr>
          </a:lstStyle>
          <a:p>
            <a:pPr>
              <a:defRPr/>
            </a:pPr>
            <a:endParaRPr lang="lt-LT"/>
          </a:p>
        </p:txBody>
      </p:sp>
      <p:sp>
        <p:nvSpPr>
          <p:cNvPr id="4" name="Rectangle 7"/>
          <p:cNvSpPr>
            <a:spLocks noGrp="1" noChangeArrowheads="1"/>
          </p:cNvSpPr>
          <p:nvPr>
            <p:ph type="sldNum" sz="quarter" idx="12"/>
          </p:nvPr>
        </p:nvSpPr>
        <p:spPr>
          <a:ln/>
        </p:spPr>
        <p:txBody>
          <a:bodyPr/>
          <a:lstStyle>
            <a:lvl1pPr>
              <a:defRPr/>
            </a:lvl1pPr>
          </a:lstStyle>
          <a:p>
            <a:fld id="{91621B7A-1D03-43B1-B046-504CB6B9CF11}" type="slidenum">
              <a:rPr lang="lt-LT" altLang="lt-LT"/>
              <a:pPr/>
              <a:t>‹#›</a:t>
            </a:fld>
            <a:endParaRPr lang="lt-LT" altLang="lt-LT"/>
          </a:p>
        </p:txBody>
      </p:sp>
    </p:spTree>
    <p:extLst>
      <p:ext uri="{BB962C8B-B14F-4D97-AF65-F5344CB8AC3E}">
        <p14:creationId xmlns:p14="http://schemas.microsoft.com/office/powerpoint/2010/main" val="296541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Rectangle 5"/>
          <p:cNvSpPr>
            <a:spLocks noGrp="1" noChangeArrowheads="1"/>
          </p:cNvSpPr>
          <p:nvPr>
            <p:ph type="dt" sz="half" idx="10"/>
          </p:nvPr>
        </p:nvSpPr>
        <p:spPr>
          <a:ln/>
        </p:spPr>
        <p:txBody>
          <a:bodyPr/>
          <a:lstStyle>
            <a:lvl1pPr>
              <a:defRPr/>
            </a:lvl1pPr>
          </a:lstStyle>
          <a:p>
            <a:pPr>
              <a:defRPr/>
            </a:pPr>
            <a:endParaRPr lang="lt-LT"/>
          </a:p>
        </p:txBody>
      </p:sp>
      <p:sp>
        <p:nvSpPr>
          <p:cNvPr id="6" name="Rectangle 6"/>
          <p:cNvSpPr>
            <a:spLocks noGrp="1" noChangeArrowheads="1"/>
          </p:cNvSpPr>
          <p:nvPr>
            <p:ph type="ftr" sz="quarter" idx="11"/>
          </p:nvPr>
        </p:nvSpPr>
        <p:spPr>
          <a:ln/>
        </p:spPr>
        <p:txBody>
          <a:bodyPr/>
          <a:lstStyle>
            <a:lvl1pPr>
              <a:defRPr/>
            </a:lvl1pPr>
          </a:lstStyle>
          <a:p>
            <a:pPr>
              <a:defRPr/>
            </a:pPr>
            <a:endParaRPr lang="lt-LT"/>
          </a:p>
        </p:txBody>
      </p:sp>
      <p:sp>
        <p:nvSpPr>
          <p:cNvPr id="7" name="Rectangle 7"/>
          <p:cNvSpPr>
            <a:spLocks noGrp="1" noChangeArrowheads="1"/>
          </p:cNvSpPr>
          <p:nvPr>
            <p:ph type="sldNum" sz="quarter" idx="12"/>
          </p:nvPr>
        </p:nvSpPr>
        <p:spPr>
          <a:ln/>
        </p:spPr>
        <p:txBody>
          <a:bodyPr/>
          <a:lstStyle>
            <a:lvl1pPr>
              <a:defRPr/>
            </a:lvl1pPr>
          </a:lstStyle>
          <a:p>
            <a:fld id="{26118B99-CE4E-4C2B-B2E4-DC20734FC1B6}" type="slidenum">
              <a:rPr lang="lt-LT" altLang="lt-LT"/>
              <a:pPr/>
              <a:t>‹#›</a:t>
            </a:fld>
            <a:endParaRPr lang="lt-LT" altLang="lt-LT"/>
          </a:p>
        </p:txBody>
      </p:sp>
    </p:spTree>
    <p:extLst>
      <p:ext uri="{BB962C8B-B14F-4D97-AF65-F5344CB8AC3E}">
        <p14:creationId xmlns:p14="http://schemas.microsoft.com/office/powerpoint/2010/main" val="138411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Rectangle 5"/>
          <p:cNvSpPr>
            <a:spLocks noGrp="1" noChangeArrowheads="1"/>
          </p:cNvSpPr>
          <p:nvPr>
            <p:ph type="dt" sz="half" idx="10"/>
          </p:nvPr>
        </p:nvSpPr>
        <p:spPr>
          <a:ln/>
        </p:spPr>
        <p:txBody>
          <a:bodyPr/>
          <a:lstStyle>
            <a:lvl1pPr>
              <a:defRPr/>
            </a:lvl1pPr>
          </a:lstStyle>
          <a:p>
            <a:pPr>
              <a:defRPr/>
            </a:pPr>
            <a:endParaRPr lang="lt-LT"/>
          </a:p>
        </p:txBody>
      </p:sp>
      <p:sp>
        <p:nvSpPr>
          <p:cNvPr id="6" name="Rectangle 6"/>
          <p:cNvSpPr>
            <a:spLocks noGrp="1" noChangeArrowheads="1"/>
          </p:cNvSpPr>
          <p:nvPr>
            <p:ph type="ftr" sz="quarter" idx="11"/>
          </p:nvPr>
        </p:nvSpPr>
        <p:spPr>
          <a:ln/>
        </p:spPr>
        <p:txBody>
          <a:bodyPr/>
          <a:lstStyle>
            <a:lvl1pPr>
              <a:defRPr/>
            </a:lvl1pPr>
          </a:lstStyle>
          <a:p>
            <a:pPr>
              <a:defRPr/>
            </a:pPr>
            <a:endParaRPr lang="lt-LT"/>
          </a:p>
        </p:txBody>
      </p:sp>
      <p:sp>
        <p:nvSpPr>
          <p:cNvPr id="7" name="Rectangle 7"/>
          <p:cNvSpPr>
            <a:spLocks noGrp="1" noChangeArrowheads="1"/>
          </p:cNvSpPr>
          <p:nvPr>
            <p:ph type="sldNum" sz="quarter" idx="12"/>
          </p:nvPr>
        </p:nvSpPr>
        <p:spPr>
          <a:ln/>
        </p:spPr>
        <p:txBody>
          <a:bodyPr/>
          <a:lstStyle>
            <a:lvl1pPr>
              <a:defRPr/>
            </a:lvl1pPr>
          </a:lstStyle>
          <a:p>
            <a:fld id="{4E1B3887-3DC4-4AF3-87B2-4265325C194E}" type="slidenum">
              <a:rPr lang="lt-LT" altLang="lt-LT"/>
              <a:pPr/>
              <a:t>‹#›</a:t>
            </a:fld>
            <a:endParaRPr lang="lt-LT" altLang="lt-LT"/>
          </a:p>
        </p:txBody>
      </p:sp>
    </p:spTree>
    <p:extLst>
      <p:ext uri="{BB962C8B-B14F-4D97-AF65-F5344CB8AC3E}">
        <p14:creationId xmlns:p14="http://schemas.microsoft.com/office/powerpoint/2010/main" val="238161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Fonas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050" y="0"/>
            <a:ext cx="91821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altLang="lt-LT" smtClean="0"/>
              <a:t>Spustelėję redag. ruoš. pavad. stilių</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smtClean="0"/>
              <a:t>Redaguoti šablono teksto stilius</a:t>
            </a:r>
          </a:p>
          <a:p>
            <a:pPr lvl="1"/>
            <a:r>
              <a:rPr lang="lt-LT" altLang="lt-LT" smtClean="0"/>
              <a:t>Antras lygis</a:t>
            </a:r>
          </a:p>
          <a:p>
            <a:pPr lvl="2"/>
            <a:r>
              <a:rPr lang="lt-LT" altLang="lt-LT" smtClean="0"/>
              <a:t>Trečias lygis</a:t>
            </a:r>
          </a:p>
          <a:p>
            <a:pPr lvl="3"/>
            <a:r>
              <a:rPr lang="lt-LT" altLang="lt-LT" smtClean="0"/>
              <a:t>Ketvirtas lygis</a:t>
            </a:r>
          </a:p>
          <a:p>
            <a:pPr lvl="4"/>
            <a:r>
              <a:rPr lang="lt-LT" altLang="lt-LT" smtClean="0"/>
              <a:t>Penktas lygis</a:t>
            </a:r>
          </a:p>
        </p:txBody>
      </p:sp>
      <p:sp>
        <p:nvSpPr>
          <p:cNvPr id="16282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lt-LT"/>
          </a:p>
        </p:txBody>
      </p:sp>
      <p:sp>
        <p:nvSpPr>
          <p:cNvPr id="16282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lt-LT"/>
          </a:p>
        </p:txBody>
      </p:sp>
      <p:sp>
        <p:nvSpPr>
          <p:cNvPr id="16282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03D8576-92D2-44D8-AC69-3A191754077F}" type="slidenum">
              <a:rPr lang="lt-LT" altLang="lt-LT"/>
              <a:pPr/>
              <a:t>‹#›</a:t>
            </a:fld>
            <a:endParaRPr lang="lt-LT" altLang="lt-L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sz="4000">
          <a:solidFill>
            <a:srgbClr val="00908F"/>
          </a:solidFill>
          <a:latin typeface="+mj-lt"/>
          <a:ea typeface="+mj-ea"/>
          <a:cs typeface="+mj-cs"/>
        </a:defRPr>
      </a:lvl1pPr>
      <a:lvl2pPr algn="ctr" rtl="0" eaLnBrk="1" fontAlgn="base" hangingPunct="1">
        <a:spcBef>
          <a:spcPct val="0"/>
        </a:spcBef>
        <a:spcAft>
          <a:spcPct val="0"/>
        </a:spcAft>
        <a:defRPr sz="4000">
          <a:solidFill>
            <a:srgbClr val="00908F"/>
          </a:solidFill>
          <a:latin typeface="Tahoma" pitchFamily="34" charset="0"/>
        </a:defRPr>
      </a:lvl2pPr>
      <a:lvl3pPr algn="ctr" rtl="0" eaLnBrk="1" fontAlgn="base" hangingPunct="1">
        <a:spcBef>
          <a:spcPct val="0"/>
        </a:spcBef>
        <a:spcAft>
          <a:spcPct val="0"/>
        </a:spcAft>
        <a:defRPr sz="4000">
          <a:solidFill>
            <a:srgbClr val="00908F"/>
          </a:solidFill>
          <a:latin typeface="Tahoma" pitchFamily="34" charset="0"/>
        </a:defRPr>
      </a:lvl3pPr>
      <a:lvl4pPr algn="ctr" rtl="0" eaLnBrk="1" fontAlgn="base" hangingPunct="1">
        <a:spcBef>
          <a:spcPct val="0"/>
        </a:spcBef>
        <a:spcAft>
          <a:spcPct val="0"/>
        </a:spcAft>
        <a:defRPr sz="4000">
          <a:solidFill>
            <a:srgbClr val="00908F"/>
          </a:solidFill>
          <a:latin typeface="Tahoma" pitchFamily="34" charset="0"/>
        </a:defRPr>
      </a:lvl4pPr>
      <a:lvl5pPr algn="ctr" rtl="0" eaLnBrk="1" fontAlgn="base" hangingPunct="1">
        <a:spcBef>
          <a:spcPct val="0"/>
        </a:spcBef>
        <a:spcAft>
          <a:spcPct val="0"/>
        </a:spcAft>
        <a:defRPr sz="4000">
          <a:solidFill>
            <a:srgbClr val="00908F"/>
          </a:solidFill>
          <a:latin typeface="Tahoma" pitchFamily="34" charset="0"/>
        </a:defRPr>
      </a:lvl5pPr>
      <a:lvl6pPr marL="457200" algn="ctr" rtl="0" eaLnBrk="1" fontAlgn="base" hangingPunct="1">
        <a:spcBef>
          <a:spcPct val="0"/>
        </a:spcBef>
        <a:spcAft>
          <a:spcPct val="0"/>
        </a:spcAft>
        <a:defRPr sz="4000">
          <a:solidFill>
            <a:srgbClr val="00908F"/>
          </a:solidFill>
          <a:latin typeface="Tahoma" pitchFamily="34" charset="0"/>
        </a:defRPr>
      </a:lvl6pPr>
      <a:lvl7pPr marL="914400" algn="ctr" rtl="0" eaLnBrk="1" fontAlgn="base" hangingPunct="1">
        <a:spcBef>
          <a:spcPct val="0"/>
        </a:spcBef>
        <a:spcAft>
          <a:spcPct val="0"/>
        </a:spcAft>
        <a:defRPr sz="4000">
          <a:solidFill>
            <a:srgbClr val="00908F"/>
          </a:solidFill>
          <a:latin typeface="Tahoma" pitchFamily="34" charset="0"/>
        </a:defRPr>
      </a:lvl7pPr>
      <a:lvl8pPr marL="1371600" algn="ctr" rtl="0" eaLnBrk="1" fontAlgn="base" hangingPunct="1">
        <a:spcBef>
          <a:spcPct val="0"/>
        </a:spcBef>
        <a:spcAft>
          <a:spcPct val="0"/>
        </a:spcAft>
        <a:defRPr sz="4000">
          <a:solidFill>
            <a:srgbClr val="00908F"/>
          </a:solidFill>
          <a:latin typeface="Tahoma" pitchFamily="34" charset="0"/>
        </a:defRPr>
      </a:lvl8pPr>
      <a:lvl9pPr marL="1828800" algn="ctr" rtl="0" eaLnBrk="1" fontAlgn="base" hangingPunct="1">
        <a:spcBef>
          <a:spcPct val="0"/>
        </a:spcBef>
        <a:spcAft>
          <a:spcPct val="0"/>
        </a:spcAft>
        <a:defRPr sz="4000">
          <a:solidFill>
            <a:srgbClr val="00908F"/>
          </a:solidFill>
          <a:latin typeface="Tahoma" pitchFamily="34" charset="0"/>
        </a:defRPr>
      </a:lvl9pPr>
    </p:titleStyle>
    <p:bodyStyle>
      <a:lvl1pPr marL="342900" indent="-342900" algn="l" rtl="0" eaLnBrk="1" fontAlgn="base" hangingPunct="1">
        <a:spcBef>
          <a:spcPct val="20000"/>
        </a:spcBef>
        <a:spcAft>
          <a:spcPct val="0"/>
        </a:spcAft>
        <a:buChar char="•"/>
        <a:defRPr sz="2800">
          <a:solidFill>
            <a:srgbClr val="00908F"/>
          </a:solidFill>
          <a:latin typeface="+mn-lt"/>
          <a:ea typeface="+mn-ea"/>
          <a:cs typeface="+mn-cs"/>
        </a:defRPr>
      </a:lvl1pPr>
      <a:lvl2pPr marL="742950" indent="-285750" algn="l" rtl="0" eaLnBrk="1" fontAlgn="base" hangingPunct="1">
        <a:spcBef>
          <a:spcPct val="20000"/>
        </a:spcBef>
        <a:spcAft>
          <a:spcPct val="0"/>
        </a:spcAft>
        <a:buChar char="–"/>
        <a:defRPr sz="2400">
          <a:solidFill>
            <a:srgbClr val="00908F"/>
          </a:solidFill>
          <a:latin typeface="+mn-lt"/>
        </a:defRPr>
      </a:lvl2pPr>
      <a:lvl3pPr marL="1143000" indent="-228600" algn="l" rtl="0" eaLnBrk="1" fontAlgn="base" hangingPunct="1">
        <a:spcBef>
          <a:spcPct val="20000"/>
        </a:spcBef>
        <a:spcAft>
          <a:spcPct val="0"/>
        </a:spcAft>
        <a:buChar char="•"/>
        <a:defRPr sz="2000">
          <a:solidFill>
            <a:srgbClr val="00908F"/>
          </a:solidFill>
          <a:latin typeface="+mn-lt"/>
        </a:defRPr>
      </a:lvl3pPr>
      <a:lvl4pPr marL="1600200" indent="-228600" algn="l" rtl="0" eaLnBrk="1" fontAlgn="base" hangingPunct="1">
        <a:spcBef>
          <a:spcPct val="20000"/>
        </a:spcBef>
        <a:spcAft>
          <a:spcPct val="0"/>
        </a:spcAft>
        <a:buChar char="–"/>
        <a:defRPr>
          <a:solidFill>
            <a:srgbClr val="00908F"/>
          </a:solidFill>
          <a:latin typeface="+mn-lt"/>
        </a:defRPr>
      </a:lvl4pPr>
      <a:lvl5pPr marL="2057400" indent="-228600" algn="l" rtl="0" eaLnBrk="1" fontAlgn="base" hangingPunct="1">
        <a:spcBef>
          <a:spcPct val="20000"/>
        </a:spcBef>
        <a:spcAft>
          <a:spcPct val="0"/>
        </a:spcAft>
        <a:buChar char="»"/>
        <a:defRPr sz="1600">
          <a:solidFill>
            <a:srgbClr val="00908F"/>
          </a:solidFill>
          <a:latin typeface="+mn-lt"/>
        </a:defRPr>
      </a:lvl5pPr>
      <a:lvl6pPr marL="2514600" indent="-228600" algn="l" rtl="0" eaLnBrk="1" fontAlgn="base" hangingPunct="1">
        <a:spcBef>
          <a:spcPct val="20000"/>
        </a:spcBef>
        <a:spcAft>
          <a:spcPct val="0"/>
        </a:spcAft>
        <a:buChar char="»"/>
        <a:defRPr sz="1600">
          <a:solidFill>
            <a:srgbClr val="00908F"/>
          </a:solidFill>
          <a:latin typeface="+mn-lt"/>
        </a:defRPr>
      </a:lvl6pPr>
      <a:lvl7pPr marL="2971800" indent="-228600" algn="l" rtl="0" eaLnBrk="1" fontAlgn="base" hangingPunct="1">
        <a:spcBef>
          <a:spcPct val="20000"/>
        </a:spcBef>
        <a:spcAft>
          <a:spcPct val="0"/>
        </a:spcAft>
        <a:buChar char="»"/>
        <a:defRPr sz="1600">
          <a:solidFill>
            <a:srgbClr val="00908F"/>
          </a:solidFill>
          <a:latin typeface="+mn-lt"/>
        </a:defRPr>
      </a:lvl7pPr>
      <a:lvl8pPr marL="3429000" indent="-228600" algn="l" rtl="0" eaLnBrk="1" fontAlgn="base" hangingPunct="1">
        <a:spcBef>
          <a:spcPct val="20000"/>
        </a:spcBef>
        <a:spcAft>
          <a:spcPct val="0"/>
        </a:spcAft>
        <a:buChar char="»"/>
        <a:defRPr sz="1600">
          <a:solidFill>
            <a:srgbClr val="00908F"/>
          </a:solidFill>
          <a:latin typeface="+mn-lt"/>
        </a:defRPr>
      </a:lvl8pPr>
      <a:lvl9pPr marL="3886200" indent="-228600" algn="l" rtl="0" eaLnBrk="1" fontAlgn="base" hangingPunct="1">
        <a:spcBef>
          <a:spcPct val="20000"/>
        </a:spcBef>
        <a:spcAft>
          <a:spcPct val="0"/>
        </a:spcAft>
        <a:buChar char="»"/>
        <a:defRPr sz="1600">
          <a:solidFill>
            <a:srgbClr val="00908F"/>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vapris.vvkt.lt/vvkt-web/public/medicat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NepageidaujamaR@vvkt.lt" TargetMode="External"/><Relationship Id="rId2" Type="http://schemas.openxmlformats.org/officeDocument/2006/relationships/hyperlink" Target="https://vapris.vvkt.lt/vvkt-web/public/nrv"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1557338"/>
            <a:ext cx="7847012" cy="2332037"/>
          </a:xfrm>
        </p:spPr>
        <p:txBody>
          <a:bodyPr/>
          <a:lstStyle/>
          <a:p>
            <a:r>
              <a:rPr lang="lt-LT" b="1" dirty="0"/>
              <a:t>Apie vaistus ir galimą nepageidaujamą šalutinį jų poveikį</a:t>
            </a:r>
            <a:r>
              <a:rPr lang="lt-LT" dirty="0"/>
              <a:t/>
            </a:r>
            <a:br>
              <a:rPr lang="lt-LT" dirty="0"/>
            </a:br>
            <a:endParaRPr lang="lt-LT" altLang="lt-LT" sz="2400" dirty="0" smtClean="0"/>
          </a:p>
        </p:txBody>
      </p:sp>
      <p:sp>
        <p:nvSpPr>
          <p:cNvPr id="20488" name="Rectangle 8"/>
          <p:cNvSpPr>
            <a:spLocks noChangeArrowheads="1"/>
          </p:cNvSpPr>
          <p:nvPr/>
        </p:nvSpPr>
        <p:spPr bwMode="auto">
          <a:xfrm rot="10800051" flipV="1">
            <a:off x="2214563" y="5805488"/>
            <a:ext cx="4686300" cy="641350"/>
          </a:xfrm>
          <a:prstGeom prst="rect">
            <a:avLst/>
          </a:prstGeom>
          <a:noFill/>
          <a:ln w="9525" algn="ctr">
            <a:noFill/>
            <a:miter lim="800000"/>
            <a:headEnd/>
            <a:tailEnd/>
          </a:ln>
          <a:effectLst/>
        </p:spPr>
        <p:txBody>
          <a:bodyPr>
            <a:spAutoFit/>
          </a:bodyPr>
          <a:lstStyle/>
          <a:p>
            <a:pPr algn="ctr">
              <a:defRPr/>
            </a:pPr>
            <a:r>
              <a:rPr lang="lt-LT" dirty="0" smtClean="0">
                <a:effectLst>
                  <a:outerShdw blurRad="38100" dist="38100" dir="2700000" algn="tl">
                    <a:srgbClr val="C0C0C0"/>
                  </a:outerShdw>
                </a:effectLst>
                <a:latin typeface="Arial" charset="0"/>
              </a:rPr>
              <a:t>2020 m</a:t>
            </a:r>
            <a:r>
              <a:rPr lang="lt-LT" dirty="0">
                <a:effectLst>
                  <a:outerShdw blurRad="38100" dist="38100" dir="2700000" algn="tl">
                    <a:srgbClr val="C0C0C0"/>
                  </a:outerShdw>
                </a:effectLst>
                <a:latin typeface="Arial" charset="0"/>
              </a:rPr>
              <a:t>. </a:t>
            </a:r>
            <a:r>
              <a:rPr lang="lt-LT" dirty="0" smtClean="0">
                <a:effectLst>
                  <a:outerShdw blurRad="38100" dist="38100" dir="2700000" algn="tl">
                    <a:srgbClr val="C0C0C0"/>
                  </a:outerShdw>
                </a:effectLst>
                <a:latin typeface="Arial" charset="0"/>
              </a:rPr>
              <a:t>lapkritis</a:t>
            </a:r>
            <a:endParaRPr lang="en-US" dirty="0">
              <a:effectLst>
                <a:outerShdw blurRad="38100" dist="38100" dir="2700000" algn="tl">
                  <a:srgbClr val="C0C0C0"/>
                </a:outerShdw>
              </a:effectLst>
              <a:latin typeface="Arial" charset="0"/>
            </a:endParaRPr>
          </a:p>
          <a:p>
            <a:pPr algn="ctr">
              <a:defRPr/>
            </a:pPr>
            <a:r>
              <a:rPr lang="lt-LT" dirty="0">
                <a:effectLst>
                  <a:outerShdw blurRad="38100" dist="38100" dir="2700000" algn="tl">
                    <a:srgbClr val="C0C0C0"/>
                  </a:outerShdw>
                </a:effectLst>
                <a:latin typeface="Arial" charset="0"/>
              </a:rPr>
              <a:t>Vilnius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0528" y="0"/>
            <a:ext cx="8878813" cy="1733054"/>
          </a:xfrm>
        </p:spPr>
        <p:txBody>
          <a:bodyPr/>
          <a:lstStyle/>
          <a:p>
            <a:r>
              <a:rPr lang="lt-LT" b="1" dirty="0" smtClean="0"/>
              <a:t/>
            </a:r>
            <a:br>
              <a:rPr lang="lt-LT" b="1" dirty="0" smtClean="0"/>
            </a:br>
            <a:r>
              <a:rPr lang="lt-LT" b="1" dirty="0" smtClean="0"/>
              <a:t>Jei </a:t>
            </a:r>
            <a:r>
              <a:rPr lang="lt-LT" b="1" dirty="0"/>
              <a:t>visi vaistai turi </a:t>
            </a:r>
            <a:r>
              <a:rPr lang="lt-LT" b="1" dirty="0" smtClean="0"/>
              <a:t>ĮNR, ar </a:t>
            </a:r>
            <a:r>
              <a:rPr lang="lt-LT" b="1" dirty="0"/>
              <a:t>tai reiškia, kad nė vienas vaistas nėra saugus?</a:t>
            </a:r>
            <a:r>
              <a:rPr lang="lt-LT" dirty="0"/>
              <a:t/>
            </a:r>
            <a:br>
              <a:rPr lang="lt-LT" dirty="0"/>
            </a:br>
            <a:endParaRPr lang="lt-LT" altLang="lt-LT" dirty="0" smtClean="0"/>
          </a:p>
        </p:txBody>
      </p:sp>
      <p:sp>
        <p:nvSpPr>
          <p:cNvPr id="9219" name="Rectangle 3"/>
          <p:cNvSpPr>
            <a:spLocks noGrp="1" noChangeArrowheads="1"/>
          </p:cNvSpPr>
          <p:nvPr>
            <p:ph type="body" idx="1"/>
          </p:nvPr>
        </p:nvSpPr>
        <p:spPr>
          <a:xfrm>
            <a:off x="251519" y="1844824"/>
            <a:ext cx="8257815" cy="2880320"/>
          </a:xfrm>
        </p:spPr>
        <p:txBody>
          <a:bodyPr/>
          <a:lstStyle/>
          <a:p>
            <a:pPr marL="0" indent="0">
              <a:buNone/>
            </a:pPr>
            <a:r>
              <a:rPr lang="lt-LT" dirty="0"/>
              <a:t>Prieš registruojant vaistą, </a:t>
            </a:r>
            <a:r>
              <a:rPr lang="lt-LT" dirty="0" smtClean="0"/>
              <a:t>remiantis tyrimais visada </a:t>
            </a:r>
            <a:r>
              <a:rPr lang="lt-LT" dirty="0"/>
              <a:t>atliekamas vaisto naudos ir rizikos vertinimas. Vertinama galima ĮNR, kurią gali sukelti vaistas, rizika, taip pat rizika pacientui, jei liga negydoma. Vaistas registruojamas tik tuo atveju, jei įrodoma, jog vaisto nauda yra didesnė už jo riziką.</a:t>
            </a:r>
          </a:p>
          <a:p>
            <a:pPr eaLnBrk="1" hangingPunct="1"/>
            <a:endParaRPr lang="lt-LT" altLang="lt-LT" dirty="0" smtClean="0"/>
          </a:p>
        </p:txBody>
      </p:sp>
      <p:sp>
        <p:nvSpPr>
          <p:cNvPr id="5" name="Rectangle 3"/>
          <p:cNvSpPr txBox="1">
            <a:spLocks noChangeArrowheads="1"/>
          </p:cNvSpPr>
          <p:nvPr/>
        </p:nvSpPr>
        <p:spPr bwMode="auto">
          <a:xfrm>
            <a:off x="449877" y="4836914"/>
            <a:ext cx="4643946" cy="183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0908F"/>
                </a:solidFill>
                <a:latin typeface="+mn-lt"/>
                <a:ea typeface="+mn-ea"/>
                <a:cs typeface="+mn-cs"/>
              </a:defRPr>
            </a:lvl1pPr>
            <a:lvl2pPr marL="742950" indent="-285750" algn="l" rtl="0" eaLnBrk="1" fontAlgn="base" hangingPunct="1">
              <a:spcBef>
                <a:spcPct val="20000"/>
              </a:spcBef>
              <a:spcAft>
                <a:spcPct val="0"/>
              </a:spcAft>
              <a:buChar char="–"/>
              <a:defRPr sz="2400">
                <a:solidFill>
                  <a:srgbClr val="00908F"/>
                </a:solidFill>
                <a:latin typeface="+mn-lt"/>
              </a:defRPr>
            </a:lvl2pPr>
            <a:lvl3pPr marL="1143000" indent="-228600" algn="l" rtl="0" eaLnBrk="1" fontAlgn="base" hangingPunct="1">
              <a:spcBef>
                <a:spcPct val="20000"/>
              </a:spcBef>
              <a:spcAft>
                <a:spcPct val="0"/>
              </a:spcAft>
              <a:buChar char="•"/>
              <a:defRPr sz="2000">
                <a:solidFill>
                  <a:srgbClr val="00908F"/>
                </a:solidFill>
                <a:latin typeface="+mn-lt"/>
              </a:defRPr>
            </a:lvl3pPr>
            <a:lvl4pPr marL="1600200" indent="-228600" algn="l" rtl="0" eaLnBrk="1" fontAlgn="base" hangingPunct="1">
              <a:spcBef>
                <a:spcPct val="20000"/>
              </a:spcBef>
              <a:spcAft>
                <a:spcPct val="0"/>
              </a:spcAft>
              <a:buChar char="–"/>
              <a:defRPr>
                <a:solidFill>
                  <a:srgbClr val="00908F"/>
                </a:solidFill>
                <a:latin typeface="+mn-lt"/>
              </a:defRPr>
            </a:lvl4pPr>
            <a:lvl5pPr marL="2057400" indent="-228600" algn="l" rtl="0" eaLnBrk="1" fontAlgn="base" hangingPunct="1">
              <a:spcBef>
                <a:spcPct val="20000"/>
              </a:spcBef>
              <a:spcAft>
                <a:spcPct val="0"/>
              </a:spcAft>
              <a:buChar char="»"/>
              <a:defRPr sz="1600">
                <a:solidFill>
                  <a:srgbClr val="00908F"/>
                </a:solidFill>
                <a:latin typeface="+mn-lt"/>
              </a:defRPr>
            </a:lvl5pPr>
            <a:lvl6pPr marL="2514600" indent="-228600" algn="l" rtl="0" eaLnBrk="1" fontAlgn="base" hangingPunct="1">
              <a:spcBef>
                <a:spcPct val="20000"/>
              </a:spcBef>
              <a:spcAft>
                <a:spcPct val="0"/>
              </a:spcAft>
              <a:buChar char="»"/>
              <a:defRPr sz="1600">
                <a:solidFill>
                  <a:srgbClr val="00908F"/>
                </a:solidFill>
                <a:latin typeface="+mn-lt"/>
              </a:defRPr>
            </a:lvl6pPr>
            <a:lvl7pPr marL="2971800" indent="-228600" algn="l" rtl="0" eaLnBrk="1" fontAlgn="base" hangingPunct="1">
              <a:spcBef>
                <a:spcPct val="20000"/>
              </a:spcBef>
              <a:spcAft>
                <a:spcPct val="0"/>
              </a:spcAft>
              <a:buChar char="»"/>
              <a:defRPr sz="1600">
                <a:solidFill>
                  <a:srgbClr val="00908F"/>
                </a:solidFill>
                <a:latin typeface="+mn-lt"/>
              </a:defRPr>
            </a:lvl7pPr>
            <a:lvl8pPr marL="3429000" indent="-228600" algn="l" rtl="0" eaLnBrk="1" fontAlgn="base" hangingPunct="1">
              <a:spcBef>
                <a:spcPct val="20000"/>
              </a:spcBef>
              <a:spcAft>
                <a:spcPct val="0"/>
              </a:spcAft>
              <a:buChar char="»"/>
              <a:defRPr sz="1600">
                <a:solidFill>
                  <a:srgbClr val="00908F"/>
                </a:solidFill>
                <a:latin typeface="+mn-lt"/>
              </a:defRPr>
            </a:lvl8pPr>
            <a:lvl9pPr marL="3886200" indent="-228600" algn="l" rtl="0" eaLnBrk="1" fontAlgn="base" hangingPunct="1">
              <a:spcBef>
                <a:spcPct val="20000"/>
              </a:spcBef>
              <a:spcAft>
                <a:spcPct val="0"/>
              </a:spcAft>
              <a:buChar char="»"/>
              <a:defRPr sz="1600">
                <a:solidFill>
                  <a:srgbClr val="00908F"/>
                </a:solidFill>
                <a:latin typeface="+mn-lt"/>
              </a:defRPr>
            </a:lvl9pPr>
          </a:lstStyle>
          <a:p>
            <a:pPr marL="0" indent="0">
              <a:buNone/>
            </a:pPr>
            <a:r>
              <a:rPr lang="lt-LT" sz="2000" i="1" dirty="0" smtClean="0"/>
              <a:t>Pamąstymui...</a:t>
            </a:r>
          </a:p>
          <a:p>
            <a:pPr marL="0" indent="0">
              <a:buNone/>
            </a:pPr>
            <a:r>
              <a:rPr lang="lt-LT" sz="2000" i="1" dirty="0" smtClean="0"/>
              <a:t>Vartojant </a:t>
            </a:r>
            <a:r>
              <a:rPr lang="lt-LT" sz="2000" i="1" dirty="0"/>
              <a:t>vaistus onkologinei ligai gydyti, </a:t>
            </a:r>
            <a:r>
              <a:rPr lang="lt-LT" sz="2000" i="1" dirty="0" smtClean="0"/>
              <a:t>ko gero, lengviau priimti galimą ĮNR, </a:t>
            </a:r>
            <a:r>
              <a:rPr lang="lt-LT" sz="2000" i="1" dirty="0"/>
              <a:t>nei tuo atveju, jei </a:t>
            </a:r>
            <a:r>
              <a:rPr lang="lt-LT" sz="2000" i="1" dirty="0" smtClean="0"/>
              <a:t>gydomas lengvas negalavimas.</a:t>
            </a:r>
            <a:endParaRPr lang="lt-LT" altLang="lt-LT" sz="2000" i="1" kern="0" dirty="0" smtClean="0"/>
          </a:p>
        </p:txBody>
      </p:sp>
      <p:pic>
        <p:nvPicPr>
          <p:cNvPr id="3" name="Paveikslėli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4437112"/>
            <a:ext cx="2376264" cy="23762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7504" y="-19769"/>
            <a:ext cx="8229600" cy="778098"/>
          </a:xfrm>
        </p:spPr>
        <p:txBody>
          <a:bodyPr/>
          <a:lstStyle/>
          <a:p>
            <a:r>
              <a:rPr lang="lt-LT" b="1" dirty="0" smtClean="0"/>
              <a:t/>
            </a:r>
            <a:br>
              <a:rPr lang="lt-LT" b="1" dirty="0" smtClean="0"/>
            </a:br>
            <a:r>
              <a:rPr lang="lt-LT" b="1" dirty="0" smtClean="0"/>
              <a:t>Koks </a:t>
            </a:r>
            <a:r>
              <a:rPr lang="lt-LT" b="1" dirty="0"/>
              <a:t>gali </a:t>
            </a:r>
            <a:r>
              <a:rPr lang="lt-LT" b="1" dirty="0" smtClean="0"/>
              <a:t>būti ĮNR?</a:t>
            </a:r>
            <a:r>
              <a:rPr lang="lt-LT" dirty="0"/>
              <a:t/>
            </a:r>
            <a:br>
              <a:rPr lang="lt-LT" dirty="0"/>
            </a:br>
            <a:endParaRPr lang="lt-LT" altLang="lt-LT" dirty="0" smtClean="0"/>
          </a:p>
        </p:txBody>
      </p:sp>
      <p:sp>
        <p:nvSpPr>
          <p:cNvPr id="10243" name="Rectangle 3"/>
          <p:cNvSpPr>
            <a:spLocks noGrp="1" noChangeArrowheads="1"/>
          </p:cNvSpPr>
          <p:nvPr>
            <p:ph type="body" idx="1"/>
          </p:nvPr>
        </p:nvSpPr>
        <p:spPr>
          <a:xfrm>
            <a:off x="3131840" y="908720"/>
            <a:ext cx="5328592" cy="5256584"/>
          </a:xfrm>
        </p:spPr>
        <p:txBody>
          <a:bodyPr/>
          <a:lstStyle/>
          <a:p>
            <a:r>
              <a:rPr lang="lt-LT" dirty="0" smtClean="0"/>
              <a:t>Galvos </a:t>
            </a:r>
            <a:r>
              <a:rPr lang="lt-LT" dirty="0"/>
              <a:t>ar skrandžio skausmas, odos bėrimas, į gripą panašūs simptomai, </a:t>
            </a:r>
            <a:r>
              <a:rPr lang="lt-LT" dirty="0" smtClean="0"/>
              <a:t>tiesiog pojūtis</a:t>
            </a:r>
            <a:r>
              <a:rPr lang="lt-LT" dirty="0"/>
              <a:t>, kad organizmui </a:t>
            </a:r>
            <a:r>
              <a:rPr lang="lt-LT" dirty="0" smtClean="0"/>
              <a:t>kažkas </a:t>
            </a:r>
            <a:r>
              <a:rPr lang="lt-LT" dirty="0"/>
              <a:t>yra ne taip</a:t>
            </a:r>
            <a:r>
              <a:rPr lang="lt-LT" dirty="0" smtClean="0"/>
              <a:t>.</a:t>
            </a:r>
          </a:p>
          <a:p>
            <a:pPr marL="0" indent="0">
              <a:buNone/>
            </a:pPr>
            <a:r>
              <a:rPr lang="lt-LT" dirty="0" smtClean="0"/>
              <a:t> </a:t>
            </a:r>
          </a:p>
          <a:p>
            <a:r>
              <a:rPr lang="lt-LT" b="1" dirty="0" smtClean="0"/>
              <a:t>ATMINKITE</a:t>
            </a:r>
            <a:r>
              <a:rPr lang="en-US" b="1" dirty="0"/>
              <a:t>! </a:t>
            </a:r>
            <a:r>
              <a:rPr lang="lt-LT" dirty="0"/>
              <a:t>Kiekvienas pranešimas apie </a:t>
            </a:r>
            <a:r>
              <a:rPr lang="lt-LT" dirty="0" smtClean="0"/>
              <a:t>ĮNR </a:t>
            </a:r>
            <a:r>
              <a:rPr lang="lt-LT" dirty="0"/>
              <a:t>yra labai svarbus, kadangi pranešdami </a:t>
            </a:r>
            <a:r>
              <a:rPr lang="lt-LT" dirty="0" smtClean="0"/>
              <a:t>ĮNR, </a:t>
            </a:r>
            <a:r>
              <a:rPr lang="lt-LT" dirty="0"/>
              <a:t>padedate gauti daugiau informacijos apie vaistus ir prisidedate prie saugaus jų vartojimo.</a:t>
            </a:r>
          </a:p>
          <a:p>
            <a:pPr eaLnBrk="1" hangingPunct="1"/>
            <a:endParaRPr lang="lt-LT" altLang="lt-LT" dirty="0" smtClean="0"/>
          </a:p>
        </p:txBody>
      </p:sp>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124744"/>
            <a:ext cx="3758458" cy="45299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528" y="22523"/>
            <a:ext cx="8229600" cy="1143000"/>
          </a:xfrm>
        </p:spPr>
        <p:txBody>
          <a:bodyPr/>
          <a:lstStyle/>
          <a:p>
            <a:r>
              <a:rPr lang="lt-LT" b="1" dirty="0" smtClean="0"/>
              <a:t/>
            </a:r>
            <a:br>
              <a:rPr lang="lt-LT" b="1" dirty="0" smtClean="0"/>
            </a:br>
            <a:r>
              <a:rPr lang="lt-LT" b="1" dirty="0" smtClean="0"/>
              <a:t>Jei </a:t>
            </a:r>
            <a:r>
              <a:rPr lang="lt-LT" b="1" dirty="0"/>
              <a:t>vienu metu vartojami keli vaistai?</a:t>
            </a:r>
            <a:r>
              <a:rPr lang="lt-LT" dirty="0"/>
              <a:t/>
            </a:r>
            <a:br>
              <a:rPr lang="lt-LT" dirty="0"/>
            </a:br>
            <a:endParaRPr lang="lt-LT" altLang="lt-LT" dirty="0" smtClean="0"/>
          </a:p>
        </p:txBody>
      </p:sp>
      <p:sp>
        <p:nvSpPr>
          <p:cNvPr id="11267" name="Rectangle 3"/>
          <p:cNvSpPr>
            <a:spLocks noGrp="1" noChangeArrowheads="1"/>
          </p:cNvSpPr>
          <p:nvPr>
            <p:ph type="body" idx="1"/>
          </p:nvPr>
        </p:nvSpPr>
        <p:spPr>
          <a:xfrm>
            <a:off x="457200" y="1600200"/>
            <a:ext cx="7787208" cy="5141168"/>
          </a:xfrm>
        </p:spPr>
        <p:txBody>
          <a:bodyPr/>
          <a:lstStyle/>
          <a:p>
            <a:r>
              <a:rPr lang="lt-LT" dirty="0" smtClean="0"/>
              <a:t>Rizika </a:t>
            </a:r>
            <a:r>
              <a:rPr lang="lt-LT" dirty="0"/>
              <a:t>patirti </a:t>
            </a:r>
            <a:r>
              <a:rPr lang="lt-LT" dirty="0" smtClean="0"/>
              <a:t>ĮNR </a:t>
            </a:r>
            <a:r>
              <a:rPr lang="lt-LT" dirty="0"/>
              <a:t>yra kur kas didesnė. </a:t>
            </a:r>
            <a:endParaRPr lang="lt-LT" dirty="0" smtClean="0"/>
          </a:p>
          <a:p>
            <a:r>
              <a:rPr lang="lt-LT" dirty="0" smtClean="0"/>
              <a:t>Nepaprastai </a:t>
            </a:r>
            <a:r>
              <a:rPr lang="lt-LT" dirty="0"/>
              <a:t>svarbu perskaityti vaisto pakuotės lapelį, ypač tą vietą, kurioje rašoma apie žinomą vaistų sąveiką su kitais vaistais. </a:t>
            </a:r>
            <a:endParaRPr lang="lt-LT" dirty="0" smtClean="0"/>
          </a:p>
          <a:p>
            <a:r>
              <a:rPr lang="lt-LT" dirty="0" smtClean="0"/>
              <a:t>Būtina </a:t>
            </a:r>
            <a:r>
              <a:rPr lang="lt-LT" dirty="0"/>
              <a:t>atidžiai laikytis visų pakuotės lapelyje esančių </a:t>
            </a:r>
            <a:r>
              <a:rPr lang="lt-LT" dirty="0" smtClean="0"/>
              <a:t>nurodymų, vartoti tinkamą </a:t>
            </a:r>
            <a:r>
              <a:rPr lang="lt-LT" dirty="0"/>
              <a:t>vaistų </a:t>
            </a:r>
            <a:r>
              <a:rPr lang="lt-LT" dirty="0" smtClean="0"/>
              <a:t>dozę.</a:t>
            </a:r>
          </a:p>
          <a:p>
            <a:r>
              <a:rPr lang="lt-LT" dirty="0" smtClean="0"/>
              <a:t>Būtina </a:t>
            </a:r>
            <a:r>
              <a:rPr lang="lt-LT" dirty="0"/>
              <a:t>pasitarti su gydytoju ar vaistininku, atvirai papasakoti apie </a:t>
            </a:r>
            <a:r>
              <a:rPr lang="lt-LT" dirty="0" smtClean="0"/>
              <a:t>gretutines </a:t>
            </a:r>
            <a:r>
              <a:rPr lang="lt-LT" dirty="0"/>
              <a:t>ligas ar tuo metu vartojamus bei neseniai vartotus kitus vaistus. </a:t>
            </a:r>
            <a:endParaRPr lang="lt-LT" altLang="lt-LT"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0" y="0"/>
            <a:ext cx="6809796" cy="3528392"/>
          </a:xfrm>
          <a:prstGeom prst="rect">
            <a:avLst/>
          </a:prstGeom>
          <a:effectLst>
            <a:outerShdw blurRad="63500" sx="102000" sy="102000" algn="ctr" rotWithShape="0">
              <a:prstClr val="black">
                <a:alpha val="40000"/>
              </a:prstClr>
            </a:outerShdw>
          </a:effectLst>
        </p:spPr>
      </p:pic>
      <p:pic>
        <p:nvPicPr>
          <p:cNvPr id="5" name="Paveikslėlis 4"/>
          <p:cNvPicPr>
            <a:picLocks noChangeAspect="1"/>
          </p:cNvPicPr>
          <p:nvPr/>
        </p:nvPicPr>
        <p:blipFill>
          <a:blip r:embed="rId3"/>
          <a:stretch>
            <a:fillRect/>
          </a:stretch>
        </p:blipFill>
        <p:spPr>
          <a:xfrm>
            <a:off x="1547664" y="3350875"/>
            <a:ext cx="6768752" cy="35071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0320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23528" y="188640"/>
            <a:ext cx="8229600" cy="2232248"/>
          </a:xfrm>
        </p:spPr>
        <p:txBody>
          <a:bodyPr/>
          <a:lstStyle/>
          <a:p>
            <a:pPr marL="0" indent="0">
              <a:buNone/>
            </a:pPr>
            <a:r>
              <a:rPr lang="lt-LT" dirty="0"/>
              <a:t>Norime atkreipti Jūsų dėmesį, kad </a:t>
            </a:r>
            <a:r>
              <a:rPr lang="en-US" dirty="0" smtClean="0"/>
              <a:t>VVKT </a:t>
            </a:r>
            <a:r>
              <a:rPr lang="lt-LT" dirty="0" smtClean="0"/>
              <a:t>neteikia </a:t>
            </a:r>
            <a:r>
              <a:rPr lang="lt-LT" dirty="0"/>
              <a:t>asmeninių patarimų ar konsultacijų, susijusių su gydymu. Jei Jums reikia vartoti vaistus ir Jūs nerimaujate dėl </a:t>
            </a:r>
            <a:r>
              <a:rPr lang="lt-LT" dirty="0" smtClean="0"/>
              <a:t>galimo</a:t>
            </a:r>
            <a:r>
              <a:rPr lang="en-US" dirty="0" smtClean="0"/>
              <a:t> </a:t>
            </a:r>
            <a:r>
              <a:rPr lang="lt-LT" dirty="0" smtClean="0"/>
              <a:t>ĮN</a:t>
            </a:r>
            <a:r>
              <a:rPr lang="en-US" dirty="0" smtClean="0"/>
              <a:t>R</a:t>
            </a:r>
            <a:r>
              <a:rPr lang="lt-LT" dirty="0" smtClean="0"/>
              <a:t>, </a:t>
            </a:r>
            <a:r>
              <a:rPr lang="lt-LT" dirty="0"/>
              <a:t>turėtumėte dėl to pasitarti su Jus gydančiu gydytoju ar vaistininku. </a:t>
            </a:r>
          </a:p>
          <a:p>
            <a:pPr eaLnBrk="1" hangingPunct="1"/>
            <a:endParaRPr lang="lt-LT" altLang="lt-LT" dirty="0" smtClean="0"/>
          </a:p>
        </p:txBody>
      </p:sp>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9" y="2496812"/>
            <a:ext cx="6192688" cy="43735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lt-LT" altLang="lt-LT" smtClean="0"/>
              <a:t> </a:t>
            </a:r>
          </a:p>
        </p:txBody>
      </p:sp>
      <p:sp>
        <p:nvSpPr>
          <p:cNvPr id="29699" name="Rectangle 3"/>
          <p:cNvSpPr>
            <a:spLocks noGrp="1" noChangeArrowheads="1"/>
          </p:cNvSpPr>
          <p:nvPr>
            <p:ph type="body" idx="1"/>
          </p:nvPr>
        </p:nvSpPr>
        <p:spPr>
          <a:xfrm>
            <a:off x="2081213" y="2776538"/>
            <a:ext cx="5224462" cy="682625"/>
          </a:xfrm>
        </p:spPr>
        <p:txBody>
          <a:bodyPr/>
          <a:lstStyle/>
          <a:p>
            <a:pPr eaLnBrk="1" hangingPunct="1">
              <a:buFontTx/>
              <a:buNone/>
            </a:pPr>
            <a:r>
              <a:rPr lang="lt-LT" altLang="lt-LT" sz="3200" b="1" smtClean="0"/>
              <a:t> Dėkojame už dėmesį</a:t>
            </a:r>
            <a:r>
              <a:rPr lang="lt-LT" altLang="lt-LT" b="1"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99145" y="548680"/>
            <a:ext cx="8136904" cy="2304256"/>
          </a:xfrm>
        </p:spPr>
        <p:txBody>
          <a:bodyPr/>
          <a:lstStyle/>
          <a:p>
            <a:pPr marL="0" indent="0">
              <a:buNone/>
            </a:pPr>
            <a:r>
              <a:rPr lang="lt-LT" b="1" dirty="0"/>
              <a:t>Kiekvienas vaistas gali turėti </a:t>
            </a:r>
            <a:r>
              <a:rPr lang="lt-LT" b="1" dirty="0" smtClean="0"/>
              <a:t>nepageidaujamų šalutinių poveikių. Šalutinis vaisto poveikis dar kitaip vadinamas įtariama nepageidaujama </a:t>
            </a:r>
            <a:r>
              <a:rPr lang="lt-LT" b="1" dirty="0"/>
              <a:t>reakciją į vaistą </a:t>
            </a:r>
            <a:r>
              <a:rPr lang="lt-LT" b="1" dirty="0" smtClean="0"/>
              <a:t>(ĮNR).</a:t>
            </a:r>
            <a:endParaRPr lang="lt-LT" altLang="lt-LT" b="1" dirty="0" smtClean="0"/>
          </a:p>
        </p:txBody>
      </p:sp>
      <p:pic>
        <p:nvPicPr>
          <p:cNvPr id="2" name="Paveikslėlis 1"/>
          <p:cNvPicPr>
            <a:picLocks noChangeAspect="1"/>
          </p:cNvPicPr>
          <p:nvPr/>
        </p:nvPicPr>
        <p:blipFill>
          <a:blip r:embed="rId2"/>
          <a:stretch>
            <a:fillRect/>
          </a:stretch>
        </p:blipFill>
        <p:spPr>
          <a:xfrm>
            <a:off x="299145" y="3068960"/>
            <a:ext cx="7916664" cy="35283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51520" y="0"/>
            <a:ext cx="8496944" cy="980728"/>
          </a:xfrm>
        </p:spPr>
        <p:txBody>
          <a:bodyPr/>
          <a:lstStyle/>
          <a:p>
            <a:r>
              <a:rPr lang="en-US" b="1" dirty="0" smtClean="0"/>
              <a:t/>
            </a:r>
            <a:br>
              <a:rPr lang="en-US" b="1" dirty="0" smtClean="0"/>
            </a:br>
            <a:r>
              <a:rPr lang="lt-LT" b="1" dirty="0" smtClean="0"/>
              <a:t>Kodėl </a:t>
            </a:r>
            <a:r>
              <a:rPr lang="lt-LT" b="1" dirty="0"/>
              <a:t>vaistai </a:t>
            </a:r>
            <a:r>
              <a:rPr lang="lt-LT" b="1" dirty="0" smtClean="0"/>
              <a:t>turi ĮNR?</a:t>
            </a:r>
            <a:r>
              <a:rPr lang="lt-LT" dirty="0"/>
              <a:t/>
            </a:r>
            <a:br>
              <a:rPr lang="lt-LT" dirty="0"/>
            </a:br>
            <a:endParaRPr lang="lt-LT" dirty="0"/>
          </a:p>
        </p:txBody>
      </p:sp>
      <p:sp>
        <p:nvSpPr>
          <p:cNvPr id="3" name="Turinio vietos rezervavimo ženklas 2"/>
          <p:cNvSpPr>
            <a:spLocks noGrp="1"/>
          </p:cNvSpPr>
          <p:nvPr>
            <p:ph idx="1"/>
          </p:nvPr>
        </p:nvSpPr>
        <p:spPr>
          <a:xfrm>
            <a:off x="385192" y="1210991"/>
            <a:ext cx="7859216" cy="5673327"/>
          </a:xfrm>
        </p:spPr>
        <p:txBody>
          <a:bodyPr/>
          <a:lstStyle/>
          <a:p>
            <a:r>
              <a:rPr lang="lt-LT" dirty="0"/>
              <a:t>Daugybė </a:t>
            </a:r>
            <a:r>
              <a:rPr lang="lt-LT" dirty="0" smtClean="0"/>
              <a:t>ĮNR </a:t>
            </a:r>
            <a:r>
              <a:rPr lang="lt-LT" dirty="0"/>
              <a:t>yra tiesiogiai susiję su tuo, kaip vaistai veikia, patekę į žmogaus organizmą. Pavyzdžiui, vaistai kraujo spaudimui mažinti, kurių pavadinimas baigiasi galūne „prilis“, </a:t>
            </a:r>
            <a:r>
              <a:rPr lang="lt-LT" i="1" dirty="0" err="1"/>
              <a:t>perindoprilis</a:t>
            </a:r>
            <a:r>
              <a:rPr lang="lt-LT" i="1" dirty="0"/>
              <a:t>, </a:t>
            </a:r>
            <a:r>
              <a:rPr lang="lt-LT" i="1" dirty="0" err="1"/>
              <a:t>ramiprilis</a:t>
            </a:r>
            <a:r>
              <a:rPr lang="lt-LT" dirty="0"/>
              <a:t> ir kiti, mažindami tam tikrų hormonų kiekį kraujyje, lėtai ir užtikrintai mažina kraujo spaudimą. Tačiau dėl poveikio plaučiuose esančiai medžiagai kai kuriems pacientams šie vaistai sukelia kosulį</a:t>
            </a:r>
            <a:r>
              <a:rPr lang="lt-LT" dirty="0" smtClean="0"/>
              <a:t>.</a:t>
            </a:r>
          </a:p>
          <a:p>
            <a:pPr marL="0" indent="0">
              <a:buNone/>
            </a:pPr>
            <a:endParaRPr lang="lt-LT" dirty="0" smtClean="0"/>
          </a:p>
          <a:p>
            <a:r>
              <a:rPr lang="lt-LT" dirty="0" smtClean="0"/>
              <a:t>Šiuo </a:t>
            </a:r>
            <a:r>
              <a:rPr lang="lt-LT" dirty="0"/>
              <a:t>atveju kosulys bus </a:t>
            </a:r>
            <a:r>
              <a:rPr lang="lt-LT" dirty="0" smtClean="0"/>
              <a:t>ĮNR, </a:t>
            </a:r>
            <a:r>
              <a:rPr lang="lt-LT" dirty="0"/>
              <a:t>vaistų vartojimą reikės nutraukti, o </a:t>
            </a:r>
            <a:r>
              <a:rPr lang="lt-LT" dirty="0" smtClean="0"/>
              <a:t>apie ĮNR </a:t>
            </a:r>
            <a:r>
              <a:rPr lang="lt-LT" dirty="0"/>
              <a:t>pranešti VVKT.</a:t>
            </a:r>
          </a:p>
        </p:txBody>
      </p:sp>
    </p:spTree>
    <p:extLst>
      <p:ext uri="{BB962C8B-B14F-4D97-AF65-F5344CB8AC3E}">
        <p14:creationId xmlns:p14="http://schemas.microsoft.com/office/powerpoint/2010/main" val="40013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316416" cy="1800200"/>
          </a:xfrm>
        </p:spPr>
        <p:txBody>
          <a:bodyPr/>
          <a:lstStyle/>
          <a:p>
            <a:pPr eaLnBrk="1" hangingPunct="1"/>
            <a:r>
              <a:rPr lang="lt-LT" altLang="lt-LT" b="1" dirty="0" smtClean="0"/>
              <a:t/>
            </a:r>
            <a:br>
              <a:rPr lang="lt-LT" altLang="lt-LT" b="1" dirty="0" smtClean="0"/>
            </a:br>
            <a:r>
              <a:rPr lang="en-US" altLang="lt-LT" b="1" dirty="0" err="1" smtClean="0"/>
              <a:t>Ar</a:t>
            </a:r>
            <a:r>
              <a:rPr lang="en-US" altLang="lt-LT" b="1" dirty="0" smtClean="0"/>
              <a:t> </a:t>
            </a:r>
            <a:r>
              <a:rPr lang="en-US" altLang="lt-LT" b="1" dirty="0" err="1" smtClean="0"/>
              <a:t>galima</a:t>
            </a:r>
            <a:r>
              <a:rPr lang="en-US" altLang="lt-LT" b="1" dirty="0" smtClean="0"/>
              <a:t> </a:t>
            </a:r>
            <a:r>
              <a:rPr lang="en-US" altLang="lt-LT" b="1" dirty="0" err="1" smtClean="0"/>
              <a:t>i</a:t>
            </a:r>
            <a:r>
              <a:rPr lang="lt-LT" altLang="lt-LT" b="1" dirty="0" smtClean="0"/>
              <a:t>š</a:t>
            </a:r>
            <a:r>
              <a:rPr lang="en-US" altLang="lt-LT" b="1" dirty="0" smtClean="0"/>
              <a:t> </a:t>
            </a:r>
            <a:r>
              <a:rPr lang="en-US" altLang="lt-LT" b="1" dirty="0" err="1" smtClean="0"/>
              <a:t>anksto</a:t>
            </a:r>
            <a:r>
              <a:rPr lang="en-US" altLang="lt-LT" b="1" dirty="0" smtClean="0"/>
              <a:t> </a:t>
            </a:r>
            <a:r>
              <a:rPr lang="en-US" altLang="lt-LT" b="1" dirty="0" err="1" smtClean="0"/>
              <a:t>numatyti</a:t>
            </a:r>
            <a:r>
              <a:rPr lang="en-US" altLang="lt-LT" b="1" dirty="0" smtClean="0"/>
              <a:t>, </a:t>
            </a:r>
            <a:r>
              <a:rPr lang="en-US" altLang="lt-LT" b="1" dirty="0" err="1" smtClean="0"/>
              <a:t>ar</a:t>
            </a:r>
            <a:r>
              <a:rPr lang="en-US" altLang="lt-LT" b="1" dirty="0" smtClean="0"/>
              <a:t> </a:t>
            </a:r>
            <a:r>
              <a:rPr lang="lt-LT" altLang="lt-LT" b="1" dirty="0" smtClean="0"/>
              <a:t>pacientas patirs ĮNR</a:t>
            </a:r>
            <a:r>
              <a:rPr lang="lt-LT" altLang="lt-LT" dirty="0" smtClean="0"/>
              <a:t>?</a:t>
            </a:r>
            <a:br>
              <a:rPr lang="lt-LT" altLang="lt-LT" dirty="0" smtClean="0"/>
            </a:br>
            <a:endParaRPr lang="lt-LT" altLang="lt-LT" dirty="0" smtClean="0"/>
          </a:p>
        </p:txBody>
      </p:sp>
      <p:sp>
        <p:nvSpPr>
          <p:cNvPr id="5123" name="Rectangle 3"/>
          <p:cNvSpPr>
            <a:spLocks noGrp="1" noChangeArrowheads="1"/>
          </p:cNvSpPr>
          <p:nvPr>
            <p:ph type="body" idx="1"/>
          </p:nvPr>
        </p:nvSpPr>
        <p:spPr>
          <a:xfrm>
            <a:off x="251520" y="1988840"/>
            <a:ext cx="8229600" cy="4525963"/>
          </a:xfrm>
        </p:spPr>
        <p:txBody>
          <a:bodyPr/>
          <a:lstStyle/>
          <a:p>
            <a:r>
              <a:rPr lang="lt-LT" dirty="0" smtClean="0"/>
              <a:t>Ne. </a:t>
            </a:r>
            <a:r>
              <a:rPr lang="lt-LT" dirty="0"/>
              <a:t>Iš anksto numatyti, ar pacientas patirs kokią nors </a:t>
            </a:r>
            <a:r>
              <a:rPr lang="lt-LT" dirty="0" smtClean="0"/>
              <a:t>ĮNR </a:t>
            </a:r>
            <a:r>
              <a:rPr lang="lt-LT" dirty="0"/>
              <a:t>yra praktiškai neįmanoma.</a:t>
            </a:r>
          </a:p>
          <a:p>
            <a:endParaRPr lang="lt-LT" dirty="0" smtClean="0"/>
          </a:p>
          <a:p>
            <a:r>
              <a:rPr lang="lt-LT" dirty="0" smtClean="0"/>
              <a:t>Dalis ĮNR </a:t>
            </a:r>
            <a:r>
              <a:rPr lang="lt-LT" dirty="0"/>
              <a:t>yra sąlygotos individualaus atsako į tą patį vaistą, kuris gali būti lemtas genetiškai (pavyzdžiui, dalis netikėtų, neprognozuojamų kepenų pažeidimų yra nulemti specifinės genetikos).  </a:t>
            </a:r>
            <a:endParaRPr lang="lt-LT" altLang="lt-LT"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88640"/>
            <a:ext cx="8404448" cy="1143000"/>
          </a:xfrm>
        </p:spPr>
        <p:txBody>
          <a:bodyPr/>
          <a:lstStyle/>
          <a:p>
            <a:r>
              <a:rPr lang="lt-LT" b="1" dirty="0" smtClean="0"/>
              <a:t/>
            </a:r>
            <a:br>
              <a:rPr lang="lt-LT" b="1" dirty="0" smtClean="0"/>
            </a:br>
            <a:r>
              <a:rPr lang="lt-LT" b="1" dirty="0" smtClean="0"/>
              <a:t>Kur galima rasti informaciją apie ĮNR?</a:t>
            </a:r>
            <a:r>
              <a:rPr lang="lt-LT" dirty="0"/>
              <a:t/>
            </a:r>
            <a:br>
              <a:rPr lang="lt-LT" dirty="0"/>
            </a:br>
            <a:endParaRPr lang="lt-LT" altLang="lt-LT" dirty="0" smtClean="0"/>
          </a:p>
        </p:txBody>
      </p:sp>
      <p:sp>
        <p:nvSpPr>
          <p:cNvPr id="4099" name="Rectangle 3"/>
          <p:cNvSpPr>
            <a:spLocks noGrp="1" noChangeArrowheads="1"/>
          </p:cNvSpPr>
          <p:nvPr>
            <p:ph type="body" idx="1"/>
          </p:nvPr>
        </p:nvSpPr>
        <p:spPr>
          <a:xfrm>
            <a:off x="174848" y="1484784"/>
            <a:ext cx="8141568" cy="5112568"/>
          </a:xfrm>
        </p:spPr>
        <p:txBody>
          <a:bodyPr/>
          <a:lstStyle/>
          <a:p>
            <a:r>
              <a:rPr lang="lt-LT" dirty="0" smtClean="0"/>
              <a:t>Pakuotės </a:t>
            </a:r>
            <a:r>
              <a:rPr lang="lt-LT" dirty="0"/>
              <a:t>lapelyje, kuris yra įdėtas į kiekvieno vaisto </a:t>
            </a:r>
            <a:r>
              <a:rPr lang="lt-LT" dirty="0" smtClean="0"/>
              <a:t>pakuotę.</a:t>
            </a:r>
          </a:p>
          <a:p>
            <a:r>
              <a:rPr lang="lt-LT" dirty="0" smtClean="0"/>
              <a:t>VVKT </a:t>
            </a:r>
            <a:r>
              <a:rPr lang="lt-LT" dirty="0"/>
              <a:t>interneto svetainėje. Tereikia paspausti šią nuorodą </a:t>
            </a:r>
            <a:r>
              <a:rPr lang="lt-LT" dirty="0">
                <a:hlinkClick r:id="rId2"/>
              </a:rPr>
              <a:t>https://vapris.vvkt.lt/vvkt-web/public/medications</a:t>
            </a:r>
            <a:r>
              <a:rPr lang="lt-LT" dirty="0"/>
              <a:t> ir į paieškos laukelį įvesti vartojamo vaisto pavadinimą. </a:t>
            </a:r>
            <a:endParaRPr lang="lt-LT" dirty="0" smtClean="0"/>
          </a:p>
          <a:p>
            <a:pPr marL="0" indent="0">
              <a:buNone/>
            </a:pPr>
            <a:endParaRPr lang="lt-LT" dirty="0"/>
          </a:p>
          <a:p>
            <a:pPr marL="0" indent="0">
              <a:buNone/>
            </a:pPr>
            <a:r>
              <a:rPr lang="lt-LT" b="1" dirty="0" smtClean="0"/>
              <a:t>Dėmesio</a:t>
            </a:r>
            <a:r>
              <a:rPr lang="en-US" b="1" dirty="0" smtClean="0"/>
              <a:t>! </a:t>
            </a:r>
            <a:r>
              <a:rPr lang="lt-LT" dirty="0" smtClean="0"/>
              <a:t>Jei </a:t>
            </a:r>
            <a:r>
              <a:rPr lang="lt-LT" dirty="0"/>
              <a:t>vaistinėje perkama ne visa vaisto pakuotė, o tik viena lizdinė vaistų plokštelė, vaistininkas privalo pateikti pakuotės lapelį lietuvių kalba.   </a:t>
            </a:r>
          </a:p>
          <a:p>
            <a:r>
              <a:rPr lang="lt-LT" dirty="0"/>
              <a:t> </a:t>
            </a:r>
          </a:p>
          <a:p>
            <a:pPr marL="0" indent="0">
              <a:buNone/>
            </a:pPr>
            <a:endParaRPr lang="lt-LT" altLang="lt-LT"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7504" y="-176262"/>
            <a:ext cx="8229600" cy="1084982"/>
          </a:xfrm>
        </p:spPr>
        <p:txBody>
          <a:bodyPr/>
          <a:lstStyle/>
          <a:p>
            <a:r>
              <a:rPr lang="lt-LT" altLang="lt-LT" b="1" dirty="0" smtClean="0">
                <a:solidFill>
                  <a:srgbClr val="009999"/>
                </a:solidFill>
              </a:rPr>
              <a:t>Kaip pranešti apie ĮNR?</a:t>
            </a:r>
            <a:endParaRPr lang="lt-LT" dirty="0">
              <a:solidFill>
                <a:srgbClr val="009999"/>
              </a:solidFill>
            </a:endParaRPr>
          </a:p>
        </p:txBody>
      </p:sp>
      <p:sp>
        <p:nvSpPr>
          <p:cNvPr id="3" name="Turinio vietos rezervavimo ženklas 2"/>
          <p:cNvSpPr>
            <a:spLocks noGrp="1"/>
          </p:cNvSpPr>
          <p:nvPr>
            <p:ph idx="1"/>
          </p:nvPr>
        </p:nvSpPr>
        <p:spPr>
          <a:xfrm>
            <a:off x="3743399" y="908720"/>
            <a:ext cx="4780087" cy="5904656"/>
          </a:xfrm>
        </p:spPr>
        <p:txBody>
          <a:bodyPr/>
          <a:lstStyle/>
          <a:p>
            <a:pPr marL="0" indent="0">
              <a:buNone/>
            </a:pPr>
            <a:r>
              <a:rPr lang="lt-LT" dirty="0" smtClean="0">
                <a:solidFill>
                  <a:srgbClr val="009999"/>
                </a:solidFill>
              </a:rPr>
              <a:t>VVKT Svetainėje pasirinkite skiltį </a:t>
            </a:r>
            <a:r>
              <a:rPr lang="lt-LT" dirty="0" smtClean="0">
                <a:solidFill>
                  <a:srgbClr val="009999"/>
                </a:solidFill>
                <a:hlinkClick r:id="rId2"/>
              </a:rPr>
              <a:t>„Praneškite apie nepageidaujamas reakcijas į vaistą</a:t>
            </a:r>
            <a:r>
              <a:rPr lang="lt-LT" dirty="0" smtClean="0">
                <a:solidFill>
                  <a:srgbClr val="009999"/>
                </a:solidFill>
              </a:rPr>
              <a:t>“ ir užpildykite formą.</a:t>
            </a:r>
          </a:p>
          <a:p>
            <a:pPr marL="0" indent="0">
              <a:buNone/>
            </a:pPr>
            <a:r>
              <a:rPr lang="lt-LT" dirty="0" smtClean="0">
                <a:solidFill>
                  <a:srgbClr val="009999"/>
                </a:solidFill>
              </a:rPr>
              <a:t>Apie ĮNR taip </a:t>
            </a:r>
            <a:r>
              <a:rPr lang="lt-LT" dirty="0">
                <a:solidFill>
                  <a:srgbClr val="009999"/>
                </a:solidFill>
              </a:rPr>
              <a:t>pat </a:t>
            </a:r>
            <a:r>
              <a:rPr lang="lt-LT" dirty="0" smtClean="0">
                <a:solidFill>
                  <a:srgbClr val="009999"/>
                </a:solidFill>
              </a:rPr>
              <a:t>galima </a:t>
            </a:r>
            <a:r>
              <a:rPr lang="lt-LT" dirty="0">
                <a:solidFill>
                  <a:srgbClr val="009999"/>
                </a:solidFill>
              </a:rPr>
              <a:t>pranešti el. paštu </a:t>
            </a:r>
            <a:r>
              <a:rPr lang="lt-LT" dirty="0" err="1">
                <a:solidFill>
                  <a:srgbClr val="009999"/>
                </a:solidFill>
                <a:hlinkClick r:id="rId3"/>
              </a:rPr>
              <a:t>NepageidaujamaR@vvkt.lt</a:t>
            </a:r>
            <a:r>
              <a:rPr lang="lt-LT" dirty="0">
                <a:solidFill>
                  <a:srgbClr val="009999"/>
                </a:solidFill>
              </a:rPr>
              <a:t>, </a:t>
            </a:r>
            <a:r>
              <a:rPr lang="lt-LT" dirty="0" smtClean="0">
                <a:solidFill>
                  <a:srgbClr val="009999"/>
                </a:solidFill>
              </a:rPr>
              <a:t>paštu </a:t>
            </a:r>
            <a:r>
              <a:rPr lang="lt-LT" dirty="0">
                <a:solidFill>
                  <a:srgbClr val="009999"/>
                </a:solidFill>
              </a:rPr>
              <a:t>bei nemokamu telefonu </a:t>
            </a:r>
            <a:r>
              <a:rPr lang="lt-LT" b="1" dirty="0">
                <a:solidFill>
                  <a:srgbClr val="FF0000"/>
                </a:solidFill>
              </a:rPr>
              <a:t>8 800 735 </a:t>
            </a:r>
            <a:r>
              <a:rPr lang="lt-LT" b="1" dirty="0" smtClean="0">
                <a:solidFill>
                  <a:srgbClr val="FF0000"/>
                </a:solidFill>
              </a:rPr>
              <a:t>68.</a:t>
            </a:r>
          </a:p>
          <a:p>
            <a:pPr marL="0" indent="0">
              <a:buNone/>
            </a:pPr>
            <a:r>
              <a:rPr lang="lt-LT" b="1" dirty="0"/>
              <a:t>Dėmesio</a:t>
            </a:r>
            <a:r>
              <a:rPr lang="en-US" b="1" dirty="0"/>
              <a:t>! </a:t>
            </a:r>
            <a:r>
              <a:rPr lang="lt-LT" dirty="0"/>
              <a:t>Pranešti reikia ir apie </a:t>
            </a:r>
            <a:r>
              <a:rPr lang="lt-LT" dirty="0" smtClean="0"/>
              <a:t>tas ĮNR, </a:t>
            </a:r>
            <a:r>
              <a:rPr lang="lt-LT" dirty="0"/>
              <a:t>kurios yra nurodytos vaisto pakuotės lapelyje.</a:t>
            </a:r>
          </a:p>
          <a:p>
            <a:pPr marL="0" indent="0">
              <a:buNone/>
            </a:pPr>
            <a:r>
              <a:rPr lang="lt-LT" b="1" dirty="0" smtClean="0">
                <a:solidFill>
                  <a:srgbClr val="FF0000"/>
                </a:solidFill>
              </a:rPr>
              <a:t> </a:t>
            </a:r>
            <a:endParaRPr lang="lt-LT" dirty="0">
              <a:solidFill>
                <a:srgbClr val="FF0000"/>
              </a:solidFill>
            </a:endParaRPr>
          </a:p>
        </p:txBody>
      </p:sp>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1" y="945178"/>
            <a:ext cx="3563888" cy="4884866"/>
          </a:xfrm>
          <a:prstGeom prst="rect">
            <a:avLst/>
          </a:prstGeom>
        </p:spPr>
      </p:pic>
      <p:cxnSp>
        <p:nvCxnSpPr>
          <p:cNvPr id="7" name="Tiesioji rodyklės jungtis 6"/>
          <p:cNvCxnSpPr/>
          <p:nvPr/>
        </p:nvCxnSpPr>
        <p:spPr bwMode="auto">
          <a:xfrm flipH="1">
            <a:off x="1835696" y="3212976"/>
            <a:ext cx="1872208" cy="2160240"/>
          </a:xfrm>
          <a:prstGeom prst="straightConnector1">
            <a:avLst/>
          </a:prstGeom>
          <a:gradFill rotWithShape="1">
            <a:gsLst>
              <a:gs pos="0">
                <a:schemeClr val="accent1"/>
              </a:gs>
              <a:gs pos="50000">
                <a:schemeClr val="bg1"/>
              </a:gs>
              <a:gs pos="100000">
                <a:schemeClr val="accent1"/>
              </a:gs>
            </a:gsLst>
            <a:lin ang="5400000" scaled="1"/>
          </a:gradFill>
          <a:ln w="76200" cap="flat" cmpd="sng" algn="ctr">
            <a:solidFill>
              <a:srgbClr val="FF0000"/>
            </a:solidFill>
            <a:prstDash val="solid"/>
            <a:round/>
            <a:headEnd type="none" w="med" len="med"/>
            <a:tailEnd type="triangle"/>
          </a:ln>
          <a:effectLst/>
        </p:spPr>
      </p:cxnSp>
      <p:sp>
        <p:nvSpPr>
          <p:cNvPr id="9" name="Rectangle 3"/>
          <p:cNvSpPr txBox="1">
            <a:spLocks noChangeArrowheads="1"/>
          </p:cNvSpPr>
          <p:nvPr/>
        </p:nvSpPr>
        <p:spPr bwMode="auto">
          <a:xfrm>
            <a:off x="179512" y="5830044"/>
            <a:ext cx="8138592" cy="123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0908F"/>
                </a:solidFill>
                <a:latin typeface="+mn-lt"/>
                <a:ea typeface="+mn-ea"/>
                <a:cs typeface="+mn-cs"/>
              </a:defRPr>
            </a:lvl1pPr>
            <a:lvl2pPr marL="742950" indent="-285750" algn="l" rtl="0" eaLnBrk="1" fontAlgn="base" hangingPunct="1">
              <a:spcBef>
                <a:spcPct val="20000"/>
              </a:spcBef>
              <a:spcAft>
                <a:spcPct val="0"/>
              </a:spcAft>
              <a:buChar char="–"/>
              <a:defRPr sz="2400">
                <a:solidFill>
                  <a:srgbClr val="00908F"/>
                </a:solidFill>
                <a:latin typeface="+mn-lt"/>
              </a:defRPr>
            </a:lvl2pPr>
            <a:lvl3pPr marL="1143000" indent="-228600" algn="l" rtl="0" eaLnBrk="1" fontAlgn="base" hangingPunct="1">
              <a:spcBef>
                <a:spcPct val="20000"/>
              </a:spcBef>
              <a:spcAft>
                <a:spcPct val="0"/>
              </a:spcAft>
              <a:buChar char="•"/>
              <a:defRPr sz="2000">
                <a:solidFill>
                  <a:srgbClr val="00908F"/>
                </a:solidFill>
                <a:latin typeface="+mn-lt"/>
              </a:defRPr>
            </a:lvl3pPr>
            <a:lvl4pPr marL="1600200" indent="-228600" algn="l" rtl="0" eaLnBrk="1" fontAlgn="base" hangingPunct="1">
              <a:spcBef>
                <a:spcPct val="20000"/>
              </a:spcBef>
              <a:spcAft>
                <a:spcPct val="0"/>
              </a:spcAft>
              <a:buChar char="–"/>
              <a:defRPr>
                <a:solidFill>
                  <a:srgbClr val="00908F"/>
                </a:solidFill>
                <a:latin typeface="+mn-lt"/>
              </a:defRPr>
            </a:lvl4pPr>
            <a:lvl5pPr marL="2057400" indent="-228600" algn="l" rtl="0" eaLnBrk="1" fontAlgn="base" hangingPunct="1">
              <a:spcBef>
                <a:spcPct val="20000"/>
              </a:spcBef>
              <a:spcAft>
                <a:spcPct val="0"/>
              </a:spcAft>
              <a:buChar char="»"/>
              <a:defRPr sz="1600">
                <a:solidFill>
                  <a:srgbClr val="00908F"/>
                </a:solidFill>
                <a:latin typeface="+mn-lt"/>
              </a:defRPr>
            </a:lvl5pPr>
            <a:lvl6pPr marL="2514600" indent="-228600" algn="l" rtl="0" eaLnBrk="1" fontAlgn="base" hangingPunct="1">
              <a:spcBef>
                <a:spcPct val="20000"/>
              </a:spcBef>
              <a:spcAft>
                <a:spcPct val="0"/>
              </a:spcAft>
              <a:buChar char="»"/>
              <a:defRPr sz="1600">
                <a:solidFill>
                  <a:srgbClr val="00908F"/>
                </a:solidFill>
                <a:latin typeface="+mn-lt"/>
              </a:defRPr>
            </a:lvl6pPr>
            <a:lvl7pPr marL="2971800" indent="-228600" algn="l" rtl="0" eaLnBrk="1" fontAlgn="base" hangingPunct="1">
              <a:spcBef>
                <a:spcPct val="20000"/>
              </a:spcBef>
              <a:spcAft>
                <a:spcPct val="0"/>
              </a:spcAft>
              <a:buChar char="»"/>
              <a:defRPr sz="1600">
                <a:solidFill>
                  <a:srgbClr val="00908F"/>
                </a:solidFill>
                <a:latin typeface="+mn-lt"/>
              </a:defRPr>
            </a:lvl7pPr>
            <a:lvl8pPr marL="3429000" indent="-228600" algn="l" rtl="0" eaLnBrk="1" fontAlgn="base" hangingPunct="1">
              <a:spcBef>
                <a:spcPct val="20000"/>
              </a:spcBef>
              <a:spcAft>
                <a:spcPct val="0"/>
              </a:spcAft>
              <a:buChar char="»"/>
              <a:defRPr sz="1600">
                <a:solidFill>
                  <a:srgbClr val="00908F"/>
                </a:solidFill>
                <a:latin typeface="+mn-lt"/>
              </a:defRPr>
            </a:lvl8pPr>
            <a:lvl9pPr marL="3886200" indent="-228600" algn="l" rtl="0" eaLnBrk="1" fontAlgn="base" hangingPunct="1">
              <a:spcBef>
                <a:spcPct val="20000"/>
              </a:spcBef>
              <a:spcAft>
                <a:spcPct val="0"/>
              </a:spcAft>
              <a:buChar char="»"/>
              <a:defRPr sz="1600">
                <a:solidFill>
                  <a:srgbClr val="00908F"/>
                </a:solidFill>
                <a:latin typeface="+mn-lt"/>
              </a:defRPr>
            </a:lvl9pPr>
          </a:lstStyle>
          <a:p>
            <a:pPr marL="0" indent="0">
              <a:buNone/>
            </a:pPr>
            <a:endParaRPr lang="lt-LT" altLang="lt-LT" sz="2000" i="1" kern="0" dirty="0" smtClean="0"/>
          </a:p>
        </p:txBody>
      </p:sp>
    </p:spTree>
    <p:extLst>
      <p:ext uri="{BB962C8B-B14F-4D97-AF65-F5344CB8AC3E}">
        <p14:creationId xmlns:p14="http://schemas.microsoft.com/office/powerpoint/2010/main" val="48814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9512" y="3473"/>
            <a:ext cx="8229600" cy="1143000"/>
          </a:xfrm>
        </p:spPr>
        <p:txBody>
          <a:bodyPr/>
          <a:lstStyle/>
          <a:p>
            <a:r>
              <a:rPr lang="lt-LT" b="1" dirty="0" smtClean="0"/>
              <a:t/>
            </a:r>
            <a:br>
              <a:rPr lang="lt-LT" b="1" dirty="0" smtClean="0"/>
            </a:br>
            <a:r>
              <a:rPr lang="lt-LT" b="1" dirty="0" smtClean="0"/>
              <a:t>Ar ĮNR </a:t>
            </a:r>
            <a:r>
              <a:rPr lang="lt-LT" b="1" dirty="0"/>
              <a:t>pranešime reikia pateikti asmeninius </a:t>
            </a:r>
            <a:r>
              <a:rPr lang="lt-LT" b="1" dirty="0" smtClean="0"/>
              <a:t>duomenis</a:t>
            </a:r>
            <a:r>
              <a:rPr lang="lt-LT" b="1" dirty="0"/>
              <a:t>?</a:t>
            </a:r>
            <a:r>
              <a:rPr lang="lt-LT" dirty="0"/>
              <a:t/>
            </a:r>
            <a:br>
              <a:rPr lang="lt-LT" dirty="0"/>
            </a:br>
            <a:endParaRPr lang="lt-LT" dirty="0"/>
          </a:p>
        </p:txBody>
      </p:sp>
      <p:sp>
        <p:nvSpPr>
          <p:cNvPr id="3" name="Turinio vietos rezervavimo ženklas 2"/>
          <p:cNvSpPr>
            <a:spLocks noGrp="1"/>
          </p:cNvSpPr>
          <p:nvPr>
            <p:ph idx="1"/>
          </p:nvPr>
        </p:nvSpPr>
        <p:spPr>
          <a:xfrm>
            <a:off x="179512" y="1412776"/>
            <a:ext cx="8229600" cy="5400600"/>
          </a:xfrm>
        </p:spPr>
        <p:txBody>
          <a:bodyPr/>
          <a:lstStyle/>
          <a:p>
            <a:r>
              <a:rPr lang="lt-LT" dirty="0" smtClean="0"/>
              <a:t>VVKT </a:t>
            </a:r>
            <a:r>
              <a:rPr lang="lt-LT" dirty="0"/>
              <a:t>prašo pateikti kontaktinę informaciją, kad reikalui esant, būtų galima susisiekti. </a:t>
            </a:r>
            <a:endParaRPr lang="lt-LT" dirty="0" smtClean="0"/>
          </a:p>
          <a:p>
            <a:r>
              <a:rPr lang="lt-LT" dirty="0" smtClean="0"/>
              <a:t>VVKT būtina </a:t>
            </a:r>
            <a:r>
              <a:rPr lang="lt-LT" dirty="0"/>
              <a:t>žinoti asmens, patyrusio </a:t>
            </a:r>
            <a:r>
              <a:rPr lang="lt-LT" dirty="0" smtClean="0"/>
              <a:t>ĮNR, </a:t>
            </a:r>
            <a:r>
              <a:rPr lang="lt-LT" dirty="0"/>
              <a:t>amžių ir lytį, nes ši informacija yra svarbi tiriant ir vertinant veiksnius, dėl kurių kai kurie pacientai gali patirti tam tikras </a:t>
            </a:r>
            <a:r>
              <a:rPr lang="lt-LT" dirty="0" smtClean="0"/>
              <a:t>ĮNR.</a:t>
            </a:r>
            <a:endParaRPr lang="lt-LT" dirty="0"/>
          </a:p>
          <a:p>
            <a:r>
              <a:rPr lang="lt-LT" dirty="0" smtClean="0"/>
              <a:t>Visi pranešime pateikti </a:t>
            </a:r>
            <a:r>
              <a:rPr lang="lt-LT" dirty="0"/>
              <a:t>duomenys yra </a:t>
            </a:r>
            <a:r>
              <a:rPr lang="lt-LT" dirty="0" smtClean="0"/>
              <a:t>saugūs ir konfidencialūs</a:t>
            </a:r>
            <a:r>
              <a:rPr lang="lt-LT" dirty="0"/>
              <a:t>. </a:t>
            </a:r>
            <a:endParaRPr lang="lt-LT" dirty="0" smtClean="0"/>
          </a:p>
          <a:p>
            <a:r>
              <a:rPr lang="lt-LT" dirty="0" smtClean="0"/>
              <a:t>Jei nenorite </a:t>
            </a:r>
            <a:r>
              <a:rPr lang="lt-LT" dirty="0"/>
              <a:t>pranešimo apie patirtą </a:t>
            </a:r>
            <a:r>
              <a:rPr lang="lt-LT" dirty="0" smtClean="0"/>
              <a:t>ĮNR </a:t>
            </a:r>
            <a:r>
              <a:rPr lang="lt-LT" dirty="0"/>
              <a:t>pateikti patys, galite paprašyti, kad tai už Jus padarytų kitas </a:t>
            </a:r>
            <a:r>
              <a:rPr lang="lt-LT" dirty="0" smtClean="0"/>
              <a:t>asmuo: sveikatos </a:t>
            </a:r>
            <a:r>
              <a:rPr lang="lt-LT" dirty="0"/>
              <a:t>priežiūros specialistas ar vaistininkas.</a:t>
            </a:r>
          </a:p>
          <a:p>
            <a:endParaRPr lang="lt-LT" dirty="0"/>
          </a:p>
        </p:txBody>
      </p:sp>
    </p:spTree>
    <p:extLst>
      <p:ext uri="{BB962C8B-B14F-4D97-AF65-F5344CB8AC3E}">
        <p14:creationId xmlns:p14="http://schemas.microsoft.com/office/powerpoint/2010/main" val="68565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9706" y="66031"/>
            <a:ext cx="8229600" cy="1143000"/>
          </a:xfrm>
        </p:spPr>
        <p:txBody>
          <a:bodyPr/>
          <a:lstStyle/>
          <a:p>
            <a:r>
              <a:rPr lang="lt-LT" b="1" dirty="0"/>
              <a:t>Kodėl vaistas parduodamas, jeigu nenustatyti visi </a:t>
            </a:r>
            <a:r>
              <a:rPr lang="lt-LT" b="1" dirty="0" smtClean="0"/>
              <a:t>jo ĮNR?</a:t>
            </a:r>
            <a:endParaRPr lang="lt-LT" altLang="lt-LT" dirty="0" smtClean="0"/>
          </a:p>
        </p:txBody>
      </p:sp>
      <p:sp>
        <p:nvSpPr>
          <p:cNvPr id="7171" name="Rectangle 3"/>
          <p:cNvSpPr>
            <a:spLocks noGrp="1" noChangeArrowheads="1"/>
          </p:cNvSpPr>
          <p:nvPr>
            <p:ph type="body" idx="1"/>
          </p:nvPr>
        </p:nvSpPr>
        <p:spPr>
          <a:xfrm>
            <a:off x="107504" y="1340769"/>
            <a:ext cx="8317904" cy="3600400"/>
          </a:xfrm>
        </p:spPr>
        <p:txBody>
          <a:bodyPr/>
          <a:lstStyle/>
          <a:p>
            <a:pPr marL="0" indent="0">
              <a:buNone/>
            </a:pPr>
            <a:r>
              <a:rPr lang="lt-LT" dirty="0" smtClean="0"/>
              <a:t>Prieš </a:t>
            </a:r>
            <a:r>
              <a:rPr lang="lt-LT" dirty="0"/>
              <a:t>užregistruojant vaistą, jis tiriamas daugybėje klinikinių tyrimų.  Kasdieniame gyvenime vaistai nėra vartojami klinikinių tyrimų sąlygomis, pacientai ne taip griežtai laikosi nurodyto režimo. Be to, vaistus vartoja milijonai įvairaus amžiaus pacientų, kurių gyvenimo būdas skiriasi, jie vartoja kitus vaistus, valgo įvairų maistą, kartais išgeria per didelę ar per mažą vaisto dozę.</a:t>
            </a:r>
          </a:p>
          <a:p>
            <a:endParaRPr lang="lt-LT" altLang="lt-LT" dirty="0"/>
          </a:p>
          <a:p>
            <a:pPr marL="0" indent="0">
              <a:buNone/>
            </a:pPr>
            <a:endParaRPr lang="lt-LT" dirty="0" smtClean="0"/>
          </a:p>
          <a:p>
            <a:pPr marL="0" indent="0">
              <a:buNone/>
            </a:pPr>
            <a:endParaRPr lang="lt-LT" dirty="0"/>
          </a:p>
        </p:txBody>
      </p:sp>
      <p:pic>
        <p:nvPicPr>
          <p:cNvPr id="6" name="Paveikslėlis 5"/>
          <p:cNvPicPr>
            <a:picLocks noChangeAspect="1"/>
          </p:cNvPicPr>
          <p:nvPr/>
        </p:nvPicPr>
        <p:blipFill>
          <a:blip r:embed="rId2"/>
          <a:stretch>
            <a:fillRect/>
          </a:stretch>
        </p:blipFill>
        <p:spPr>
          <a:xfrm>
            <a:off x="4139952" y="4293096"/>
            <a:ext cx="4151529" cy="25517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528" y="116632"/>
            <a:ext cx="8229600" cy="1143000"/>
          </a:xfrm>
        </p:spPr>
        <p:txBody>
          <a:bodyPr/>
          <a:lstStyle/>
          <a:p>
            <a:r>
              <a:rPr lang="lt-LT" b="1" dirty="0"/>
              <a:t>Kodėl vaistas parduodamas, jeigu nenustatyti visi jo ĮNR?</a:t>
            </a:r>
            <a:endParaRPr lang="lt-LT" altLang="lt-LT" dirty="0" smtClean="0"/>
          </a:p>
        </p:txBody>
      </p:sp>
      <p:sp>
        <p:nvSpPr>
          <p:cNvPr id="8195" name="Rectangle 3"/>
          <p:cNvSpPr>
            <a:spLocks noGrp="1" noChangeArrowheads="1"/>
          </p:cNvSpPr>
          <p:nvPr>
            <p:ph type="body" idx="1"/>
          </p:nvPr>
        </p:nvSpPr>
        <p:spPr>
          <a:xfrm>
            <a:off x="107504" y="1457401"/>
            <a:ext cx="8373616" cy="5400599"/>
          </a:xfrm>
        </p:spPr>
        <p:txBody>
          <a:bodyPr/>
          <a:lstStyle/>
          <a:p>
            <a:r>
              <a:rPr lang="lt-LT" dirty="0"/>
              <a:t>Klinikinių tyrimų metu </a:t>
            </a:r>
            <a:r>
              <a:rPr lang="lt-LT" dirty="0" smtClean="0"/>
              <a:t>nustatomos </a:t>
            </a:r>
            <a:r>
              <a:rPr lang="lt-LT" dirty="0" err="1" smtClean="0"/>
              <a:t>dažn</a:t>
            </a:r>
            <a:r>
              <a:rPr lang="en-US" dirty="0" err="1" smtClean="0"/>
              <a:t>os</a:t>
            </a:r>
            <a:r>
              <a:rPr lang="en-US" dirty="0" smtClean="0"/>
              <a:t>, </a:t>
            </a:r>
            <a:r>
              <a:rPr lang="lt-LT" dirty="0" smtClean="0"/>
              <a:t>nuspėjamos ĮNR, </a:t>
            </a:r>
            <a:r>
              <a:rPr lang="lt-LT"/>
              <a:t>retesnės </a:t>
            </a:r>
            <a:r>
              <a:rPr lang="lt-LT" smtClean="0"/>
              <a:t>gali </a:t>
            </a:r>
            <a:r>
              <a:rPr lang="lt-LT" dirty="0"/>
              <a:t>būti nustatytos tik tada, kai vaistą vartoja daug </a:t>
            </a:r>
            <a:r>
              <a:rPr lang="lt-LT" dirty="0" smtClean="0"/>
              <a:t>pacientų kasdienėmis </a:t>
            </a:r>
            <a:r>
              <a:rPr lang="lt-LT" dirty="0"/>
              <a:t>sąlygomis. Kai kurios </a:t>
            </a:r>
            <a:r>
              <a:rPr lang="lt-LT" dirty="0" smtClean="0"/>
              <a:t>ĮNR </a:t>
            </a:r>
            <a:r>
              <a:rPr lang="lt-LT" dirty="0"/>
              <a:t>gali būti nenustatytos, kol vaisto nepavartojo daug žmonių tam tikrą laiką. </a:t>
            </a:r>
            <a:r>
              <a:rPr lang="lt-LT" dirty="0" smtClean="0"/>
              <a:t>O kai </a:t>
            </a:r>
            <a:r>
              <a:rPr lang="lt-LT" dirty="0"/>
              <a:t>kurios </a:t>
            </a:r>
            <a:r>
              <a:rPr lang="lt-LT" dirty="0" smtClean="0"/>
              <a:t>ĮNR </a:t>
            </a:r>
            <a:r>
              <a:rPr lang="lt-LT" dirty="0"/>
              <a:t>gali pasireikšti jau nustojus vartoti vaistą ar po </a:t>
            </a:r>
            <a:r>
              <a:rPr lang="lt-LT" dirty="0" smtClean="0"/>
              <a:t>daug</a:t>
            </a:r>
            <a:r>
              <a:rPr lang="en-US" dirty="0" err="1" smtClean="0"/>
              <a:t>elio</a:t>
            </a:r>
            <a:r>
              <a:rPr lang="lt-LT" dirty="0" smtClean="0"/>
              <a:t> </a:t>
            </a:r>
            <a:r>
              <a:rPr lang="lt-LT" dirty="0"/>
              <a:t>metų. </a:t>
            </a:r>
            <a:endParaRPr lang="lt-LT" dirty="0" smtClean="0"/>
          </a:p>
          <a:p>
            <a:r>
              <a:rPr lang="lt-LT" b="1" dirty="0" smtClean="0"/>
              <a:t>DĖMESIO</a:t>
            </a:r>
            <a:r>
              <a:rPr lang="en-US" b="1" dirty="0" smtClean="0"/>
              <a:t>! </a:t>
            </a:r>
            <a:r>
              <a:rPr lang="lt-LT" dirty="0" smtClean="0"/>
              <a:t>Vaistą </a:t>
            </a:r>
            <a:r>
              <a:rPr lang="lt-LT" dirty="0"/>
              <a:t>leidžiama parduoti, jei tuo metu, kai </a:t>
            </a:r>
            <a:r>
              <a:rPr lang="lt-LT" dirty="0" smtClean="0"/>
              <a:t>šis leidimas </a:t>
            </a:r>
            <a:r>
              <a:rPr lang="lt-LT" dirty="0"/>
              <a:t>suteikiamas, jau yra žinoma pakankamai apie vaisto saugumą bei efektyvumą, ir galima pacientą tinkamai įspėti, kokių ĮNR jam tikėtis. </a:t>
            </a:r>
          </a:p>
          <a:p>
            <a:pPr marL="0" indent="0">
              <a:buNone/>
            </a:pPr>
            <a:endParaRPr lang="lt-LT" dirty="0"/>
          </a:p>
          <a:p>
            <a:pPr eaLnBrk="1" hangingPunct="1"/>
            <a:endParaRPr lang="lt-LT" altLang="lt-LT" dirty="0" smtClean="0"/>
          </a:p>
        </p:txBody>
      </p:sp>
    </p:spTree>
  </p:cSld>
  <p:clrMapOvr>
    <a:masterClrMapping/>
  </p:clrMapOvr>
</p:sld>
</file>

<file path=ppt/theme/theme1.xml><?xml version="1.0" encoding="utf-8"?>
<a:theme xmlns:a="http://schemas.openxmlformats.org/drawingml/2006/main" name="VVKT naujas stilius">
  <a:themeElements>
    <a:clrScheme name="VVKT naujas stili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VKT naujas stiliu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lt-L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lt-LT" sz="1800" b="0" i="0" u="none" strike="noStrike" cap="none" normalizeH="0" baseline="0" smtClean="0">
            <a:ln>
              <a:noFill/>
            </a:ln>
            <a:solidFill>
              <a:schemeClr val="tx1"/>
            </a:solidFill>
            <a:effectLst/>
            <a:latin typeface="Arial" charset="0"/>
          </a:defRPr>
        </a:defPPr>
      </a:lstStyle>
    </a:lnDef>
  </a:objectDefaults>
  <a:extraClrSchemeLst>
    <a:extraClrScheme>
      <a:clrScheme name="VVKT naujas stili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VKT naujas stili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VKT naujas stili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VKT naujas stili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VKT naujas stili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VKT naujas stili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VKT naujas stili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VKT naujas stili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VKT naujas stili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VKT naujas stili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VKT naujas stili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VKT naujas stili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VKT prezentacija.potx" id="{0FC2DDE8-C275-48CD-BB8B-882BD7C1CF73}" vid="{32CFC40B-D80D-420E-A8ED-BAC19D4D6358}"/>
    </a:ext>
  </a:extLst>
</a:theme>
</file>

<file path=ppt/theme/theme2.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VVKT prezentacija</Template>
  <TotalTime>152</TotalTime>
  <Words>850</Words>
  <Application>Microsoft Office PowerPoint</Application>
  <PresentationFormat>Demonstracija ekrane (4:3)</PresentationFormat>
  <Paragraphs>50</Paragraphs>
  <Slides>15</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15</vt:i4>
      </vt:variant>
    </vt:vector>
  </HeadingPairs>
  <TitlesOfParts>
    <vt:vector size="18" baseType="lpstr">
      <vt:lpstr>Arial</vt:lpstr>
      <vt:lpstr>Tahoma</vt:lpstr>
      <vt:lpstr>VVKT naujas stilius</vt:lpstr>
      <vt:lpstr>Apie vaistus ir galimą nepageidaujamą šalutinį jų poveikį </vt:lpstr>
      <vt:lpstr>„PowerPoint“ pateiktis</vt:lpstr>
      <vt:lpstr> Kodėl vaistai turi ĮNR? </vt:lpstr>
      <vt:lpstr> Ar galima iš anksto numatyti, ar pacientas patirs ĮNR? </vt:lpstr>
      <vt:lpstr> Kur galima rasti informaciją apie ĮNR? </vt:lpstr>
      <vt:lpstr>Kaip pranešti apie ĮNR?</vt:lpstr>
      <vt:lpstr> Ar ĮNR pranešime reikia pateikti asmeninius duomenis? </vt:lpstr>
      <vt:lpstr>Kodėl vaistas parduodamas, jeigu nenustatyti visi jo ĮNR?</vt:lpstr>
      <vt:lpstr>Kodėl vaistas parduodamas, jeigu nenustatyti visi jo ĮNR?</vt:lpstr>
      <vt:lpstr> Jei visi vaistai turi ĮNR, ar tai reiškia, kad nė vienas vaistas nėra saugus? </vt:lpstr>
      <vt:lpstr> Koks gali būti ĮNR? </vt:lpstr>
      <vt:lpstr> Jei vienu metu vartojami keli vaistai? </vt:lpstr>
      <vt:lpstr>„PowerPoint“ pateiktis</vt:lpstr>
      <vt:lpstr>„PowerPoint“ pateiktis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Valstybinė vaistų kontrolės tarnyba  prie Lietuvos Respublikos sveikatos apsaugos ministerijos</dc:title>
  <dc:creator>Aistė Tautvydienė</dc:creator>
  <cp:lastModifiedBy>Aistė Tautvydienė</cp:lastModifiedBy>
  <cp:revision>17</cp:revision>
  <dcterms:created xsi:type="dcterms:W3CDTF">2020-10-02T06:33:15Z</dcterms:created>
  <dcterms:modified xsi:type="dcterms:W3CDTF">2020-10-15T08:19:24Z</dcterms:modified>
</cp:coreProperties>
</file>