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  <p:sldMasterId id="2147483702" r:id="rId3"/>
  </p:sldMasterIdLst>
  <p:sldIdLst>
    <p:sldId id="256" r:id="rId4"/>
    <p:sldId id="257" r:id="rId5"/>
    <p:sldId id="258" r:id="rId6"/>
    <p:sldId id="271" r:id="rId7"/>
    <p:sldId id="272" r:id="rId8"/>
    <p:sldId id="274" r:id="rId9"/>
    <p:sldId id="275" r:id="rId10"/>
    <p:sldId id="263" r:id="rId11"/>
    <p:sldId id="273" r:id="rId12"/>
    <p:sldId id="269" r:id="rId1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darbalapis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>
                <a:solidFill>
                  <a:schemeClr val="tx1"/>
                </a:solidFill>
              </a:rPr>
              <a:t>Mokinių</a:t>
            </a:r>
            <a:r>
              <a:rPr lang="lt-LT" baseline="0" dirty="0" smtClean="0">
                <a:solidFill>
                  <a:schemeClr val="tx1"/>
                </a:solidFill>
              </a:rPr>
              <a:t> įvertinimas pagal kūno masės indeksą (proc.)</a:t>
            </a:r>
            <a:endParaRPr lang="lt-LT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vaikų turinčių normalų KMI, dalis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Vaikų, turinčių labai didelį KMI, dalis (nutukimas) </c:v>
                </c:pt>
                <c:pt idx="1">
                  <c:v>Vaikų, turinčių didelį KMI, dalis (antsvoris) (%)</c:v>
                </c:pt>
                <c:pt idx="2">
                  <c:v>Vaikų turinčių normalų KMI, dalis (%)</c:v>
                </c:pt>
                <c:pt idx="3">
                  <c:v>Vaikų, turinčių per mažą KMI, dalis (%)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2">
                  <c:v>66.67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9-44CD-87E4-B0C993B467BE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vaikų, turinčių didelį KMI, dalis(antsvoris), (%)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Vaikų, turinčių labai didelį KMI, dalis (nutukimas) </c:v>
                </c:pt>
                <c:pt idx="1">
                  <c:v>Vaikų, turinčių didelį KMI, dalis (antsvoris) (%)</c:v>
                </c:pt>
                <c:pt idx="2">
                  <c:v>Vaikų turinčių normalų KMI, dalis (%)</c:v>
                </c:pt>
                <c:pt idx="3">
                  <c:v>Vaikų, turinčių per mažą KMI, dalis (%)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1">
                  <c:v>13.75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9-44CD-87E4-B0C993B467BE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vaikų, turinčių per mažą KMI, dalis (%)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Vaikų, turinčių labai didelį KMI, dalis (nutukimas) </c:v>
                </c:pt>
                <c:pt idx="1">
                  <c:v>Vaikų, turinčių didelį KMI, dalis (antsvoris) (%)</c:v>
                </c:pt>
                <c:pt idx="2">
                  <c:v>Vaikų turinčių normalų KMI, dalis (%)</c:v>
                </c:pt>
                <c:pt idx="3">
                  <c:v>Vaikų, turinčių per mažą KMI, dalis (%)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3">
                  <c:v>11.66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B9-44CD-87E4-B0C993B467BE}"/>
            </c:ext>
          </c:extLst>
        </c:ser>
        <c:ser>
          <c:idx val="3"/>
          <c:order val="3"/>
          <c:tx>
            <c:strRef>
              <c:f>Lapas1!$E$1</c:f>
              <c:strCache>
                <c:ptCount val="1"/>
                <c:pt idx="0">
                  <c:v>Vaikų turinčių labai didelį KMI, dalis (nutukimas)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4"/>
                <c:pt idx="0">
                  <c:v>Vaikų, turinčių labai didelį KMI, dalis (nutukimas) </c:v>
                </c:pt>
                <c:pt idx="1">
                  <c:v>Vaikų, turinčių didelį KMI, dalis (antsvoris) (%)</c:v>
                </c:pt>
                <c:pt idx="2">
                  <c:v>Vaikų turinčių normalų KMI, dalis (%)</c:v>
                </c:pt>
                <c:pt idx="3">
                  <c:v>Vaikų, turinčių per mažą KMI, dalis (%)</c:v>
                </c:pt>
              </c:strCache>
            </c:strRef>
          </c:cat>
          <c:val>
            <c:numRef>
              <c:f>Lapas1!$E$2:$E$5</c:f>
              <c:numCache>
                <c:formatCode>General</c:formatCode>
                <c:ptCount val="4"/>
                <c:pt idx="0">
                  <c:v>6.99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B9-44CD-87E4-B0C993B467B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25663328"/>
        <c:axId val="225665952"/>
      </c:barChart>
      <c:catAx>
        <c:axId val="22566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5665952"/>
        <c:crosses val="autoZero"/>
        <c:auto val="1"/>
        <c:lblAlgn val="ctr"/>
        <c:lblOffset val="100"/>
        <c:noMultiLvlLbl val="0"/>
      </c:catAx>
      <c:valAx>
        <c:axId val="225665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2566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 dirty="0" smtClean="0">
                <a:solidFill>
                  <a:schemeClr val="tx1"/>
                </a:solidFill>
              </a:rPr>
              <a:t>Mokinių</a:t>
            </a:r>
            <a:r>
              <a:rPr lang="lt-LT" baseline="0" dirty="0" smtClean="0">
                <a:solidFill>
                  <a:schemeClr val="tx1"/>
                </a:solidFill>
              </a:rPr>
              <a:t> dalis </a:t>
            </a:r>
            <a:r>
              <a:rPr lang="en-US" baseline="0" dirty="0" smtClean="0">
                <a:solidFill>
                  <a:schemeClr val="tx1"/>
                </a:solidFill>
              </a:rPr>
              <a:t>%</a:t>
            </a:r>
            <a:r>
              <a:rPr lang="lt-LT" baseline="0" dirty="0" smtClean="0">
                <a:solidFill>
                  <a:schemeClr val="tx1"/>
                </a:solidFill>
              </a:rPr>
              <a:t> pagal fizinio ugdymo grupes</a:t>
            </a:r>
            <a:endParaRPr lang="lt-LT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vaikų, priskiriamų pagrindinei fizinio ugdymo grupei, dalis (%)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Pagrindinė</c:v>
                </c:pt>
                <c:pt idx="1">
                  <c:v>Parengiamoji</c:v>
                </c:pt>
                <c:pt idx="2">
                  <c:v>Speciali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81.819999999999993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4-41A5-8379-74F13A24F375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vaikų, priskiriamų parengiamajai fizinio ugdymo grupei dalis (%)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Pagrindinė</c:v>
                </c:pt>
                <c:pt idx="1">
                  <c:v>Parengiamoji</c:v>
                </c:pt>
                <c:pt idx="2">
                  <c:v>Speciali</c:v>
                </c:pt>
              </c:strCache>
            </c:strRef>
          </c:cat>
          <c:val>
            <c:numRef>
              <c:f>Lapas1!$C$2:$C$5</c:f>
              <c:numCache>
                <c:formatCode>General</c:formatCode>
                <c:ptCount val="4"/>
                <c:pt idx="1">
                  <c:v>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D4-41A5-8379-74F13A24F375}"/>
            </c:ext>
          </c:extLst>
        </c:ser>
        <c:ser>
          <c:idx val="2"/>
          <c:order val="2"/>
          <c:tx>
            <c:strRef>
              <c:f>Lapas1!$D$1</c:f>
              <c:strCache>
                <c:ptCount val="1"/>
                <c:pt idx="0">
                  <c:v>vaikų, priskiriamų specialiajai fizinio ugdymo grupei, dalis (%)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Lapas1!$A$2:$A$5</c:f>
              <c:strCache>
                <c:ptCount val="3"/>
                <c:pt idx="0">
                  <c:v>Pagrindinė</c:v>
                </c:pt>
                <c:pt idx="1">
                  <c:v>Parengiamoji</c:v>
                </c:pt>
                <c:pt idx="2">
                  <c:v>Speciali</c:v>
                </c:pt>
              </c:strCache>
            </c:strRef>
          </c:cat>
          <c:val>
            <c:numRef>
              <c:f>Lapas1!$D$2:$D$5</c:f>
              <c:numCache>
                <c:formatCode>General</c:formatCode>
                <c:ptCount val="4"/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D4-41A5-8379-74F13A24F37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08350600"/>
        <c:axId val="308351256"/>
      </c:barChart>
      <c:catAx>
        <c:axId val="308350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8351256"/>
        <c:crosses val="autoZero"/>
        <c:auto val="1"/>
        <c:lblAlgn val="ctr"/>
        <c:lblOffset val="100"/>
        <c:noMultiLvlLbl val="0"/>
      </c:catAx>
      <c:valAx>
        <c:axId val="308351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308350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lt-LT">
                <a:solidFill>
                  <a:schemeClr val="tx1"/>
                </a:solidFill>
              </a:rPr>
              <a:t>Vaikų turinčių sutrikusią regą dalis </a:t>
            </a:r>
            <a:r>
              <a:rPr lang="en-US">
                <a:solidFill>
                  <a:schemeClr val="tx1"/>
                </a:solidFill>
              </a:rPr>
              <a:t>%</a:t>
            </a:r>
            <a:r>
              <a:rPr lang="lt-LT">
                <a:solidFill>
                  <a:schemeClr val="tx1"/>
                </a:solidFill>
              </a:rPr>
              <a:t> 2015 – 2016 m.m. palyginimas</a:t>
            </a:r>
            <a:endParaRPr lang="en-US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Lapas1!$B$1</c:f>
              <c:strCache>
                <c:ptCount val="1"/>
                <c:pt idx="0">
                  <c:v>vaikų turinčių sutrikusią regą dalis % 2015 m.m.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2015 m.m.</c:v>
                </c:pt>
                <c:pt idx="1">
                  <c:v>2016 m.m.</c:v>
                </c:pt>
              </c:strCache>
            </c:strRef>
          </c:cat>
          <c:val>
            <c:numRef>
              <c:f>Lapas1!$B$2:$B$3</c:f>
              <c:numCache>
                <c:formatCode>General</c:formatCode>
                <c:ptCount val="2"/>
                <c:pt idx="0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A-4FF6-BEE4-418E956BF453}"/>
            </c:ext>
          </c:extLst>
        </c:ser>
        <c:ser>
          <c:idx val="1"/>
          <c:order val="1"/>
          <c:tx>
            <c:strRef>
              <c:f>Lapas1!$C$1</c:f>
              <c:strCache>
                <c:ptCount val="1"/>
                <c:pt idx="0">
                  <c:v>vaikų turinčių sutrikusią regą dalis % 2016 m.m.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Lapas1!$A$2:$A$3</c:f>
              <c:strCache>
                <c:ptCount val="2"/>
                <c:pt idx="0">
                  <c:v>2015 m.m.</c:v>
                </c:pt>
                <c:pt idx="1">
                  <c:v>2016 m.m.</c:v>
                </c:pt>
              </c:strCache>
            </c:strRef>
          </c:cat>
          <c:val>
            <c:numRef>
              <c:f>Lapas1!$C$2:$C$3</c:f>
              <c:numCache>
                <c:formatCode>General</c:formatCode>
                <c:ptCount val="2"/>
                <c:pt idx="1">
                  <c:v>66.17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1-4C76-BCEA-6C2335F584D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26"/>
        <c:overlap val="-58"/>
        <c:axId val="430838136"/>
        <c:axId val="430845352"/>
      </c:barChart>
      <c:catAx>
        <c:axId val="430838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0845352"/>
        <c:crosses val="autoZero"/>
        <c:auto val="1"/>
        <c:lblAlgn val="ctr"/>
        <c:lblOffset val="100"/>
        <c:noMultiLvlLbl val="0"/>
      </c:catAx>
      <c:valAx>
        <c:axId val="4308453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43083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78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5944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69713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515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8097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9552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4035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32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7299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244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86013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65739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84343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40819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6727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37751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2651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61063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124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4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8069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103385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29267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003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33640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2932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2724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9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2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8791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0762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2571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4255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706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72A258-64EA-4F2E-927A-C552C4BD3489}" type="datetimeFigureOut">
              <a:rPr lang="lt-LT" smtClean="0"/>
              <a:t>2017-05-03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EA627-49CA-45A8-9B5B-035F26BDFCA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948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638891" y="190850"/>
            <a:ext cx="9144000" cy="2086683"/>
          </a:xfrm>
        </p:spPr>
        <p:txBody>
          <a:bodyPr/>
          <a:lstStyle/>
          <a:p>
            <a:r>
              <a:rPr kumimoji="0" lang="lt-LT" altLang="lt-LT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Vitės</a:t>
            </a:r>
            <a:r>
              <a:rPr kumimoji="0" lang="lt-LT" altLang="lt-L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pagrindinės mokyklos mokinių sveikatos rodiklių </a:t>
            </a:r>
            <a:r>
              <a:rPr kumimoji="0" lang="en-CA" altLang="lt-L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201</a:t>
            </a:r>
            <a:r>
              <a:rPr lang="lt-LT" altLang="lt-LT" sz="32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lt-LT" altLang="lt-LT" sz="32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CA" altLang="lt-LT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m.m.</a:t>
            </a:r>
            <a:r>
              <a:rPr kumimoji="0" lang="en-CA" altLang="lt-L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lt-LT" altLang="lt-LT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analizė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091246" y="6508876"/>
            <a:ext cx="9144000" cy="1655762"/>
          </a:xfrm>
        </p:spPr>
        <p:txBody>
          <a:bodyPr/>
          <a:lstStyle/>
          <a:p>
            <a:r>
              <a:rPr kumimoji="0" lang="lt-LT" altLang="lt-LT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Parengė: visuomenės sveikatos priežiūros specialistė Dovilė </a:t>
            </a:r>
            <a:r>
              <a:rPr kumimoji="0" lang="lt-LT" altLang="lt-LT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Žymančė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03" y="0"/>
            <a:ext cx="4395597" cy="1091279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359" y="1054450"/>
            <a:ext cx="1123950" cy="112395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582" y="2277533"/>
            <a:ext cx="6018618" cy="401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0" y="30451"/>
            <a:ext cx="2664183" cy="670618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Rekomendacijos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640080" y="1463040"/>
            <a:ext cx="10720647" cy="4717097"/>
          </a:xfrm>
        </p:spPr>
        <p:txBody>
          <a:bodyPr/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Skatinti aktyvų moksleivių laisvalaikį, kuo mažiau laiko praleisti prie televizoriaus ar žaidžiant kompiuterinius žaidimus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lt-LT" sz="1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Didžioji dalis Lietuvos mokinių  retai valgo sveiką maistą. 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Nustatyta</a:t>
            </a: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kad savalaikis pusryčių, priešpiečių valgymas užtikrina mokinių darbingumą, aktyvumą pamokų metu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lt-LT" sz="1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Fizinio aktyvumo didinimas šiuo metu yra laikomas tiek pat svarbiu, kiek ir tabako kontrolė, sveikos mitybos skatinimas ir nutukimo prevencija, mažinant lėtinių neinfekcinių ligų 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paplitimą.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lt-LT" sz="1800" kern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</a:t>
            </a: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Siekiant pagerinti mokinių sveikatą rekomenduojama stiprinti vaiko sveikos gyvensenos nuostatas ir įpročius. Tam labai svarbu didinti šeimos atsakomybę už vaiko sveikatą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lt-LT" sz="1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Būtina atkreipti didesnį dėmesį į </a:t>
            </a:r>
            <a:r>
              <a:rPr lang="lt-LT" sz="18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regos sutrikimus</a:t>
            </a:r>
            <a:r>
              <a:rPr lang="lt-LT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1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7394" y="965065"/>
            <a:ext cx="10515600" cy="1325562"/>
          </a:xfrm>
        </p:spPr>
        <p:txBody>
          <a:bodyPr/>
          <a:lstStyle/>
          <a:p>
            <a:pPr algn="ctr"/>
            <a:r>
              <a:rPr lang="lt-LT" altLang="lt-LT" sz="2800" b="1" kern="0" dirty="0">
                <a:solidFill>
                  <a:srgbClr val="000000"/>
                </a:solidFill>
                <a:latin typeface="Arial"/>
                <a:cs typeface="Times New Roman" pitchFamily="18" charset="0"/>
              </a:rPr>
              <a:t>Vaiko sveikatos pažymėjimo pateikimas bendrojo lavinimo mokyklai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20134" y="2453322"/>
            <a:ext cx="11072860" cy="4488815"/>
          </a:xfrm>
        </p:spPr>
        <p:txBody>
          <a:bodyPr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Lietuvos Respublikos sveikatos apsaugos ministro 2011 m. rugpjūčio 10 d. įsakymu Nr. V-773 patvirtintos Lietuvos higienos normos </a:t>
            </a:r>
            <a:r>
              <a:rPr lang="lt-LT" altLang="lt-LT" sz="2000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 21:2011 ,,Mokykla, vykdanti bendrojo ugdymo programas. Bendrieji sveikatos saugos reikalavimai”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(Žin., 2011, Nr. 103-4858) 98 punkte nurodyta,</a:t>
            </a:r>
            <a:r>
              <a:rPr lang="en-US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 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lt-LT" altLang="lt-LT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lt-LT" sz="20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mokyklos</a:t>
            </a:r>
            <a:r>
              <a:rPr lang="en-US" altLang="lt-LT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t-LT" sz="20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vadovas</a:t>
            </a:r>
            <a:r>
              <a:rPr lang="en-US" altLang="lt-LT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lt-LT" sz="2000" i="1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altLang="lt-LT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 </a:t>
            </a:r>
            <a:r>
              <a:rPr lang="lt-LT" altLang="lt-LT" sz="20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įgaliotas asmuo turi užtikrinti, kad mokiniai iki 18 metų ugdymo procese dalyvautų pasitikrinę sveikatą ir pateikę vaiko sveikatos pažymėjimą, ne anksčiau kaip prieš metus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6403" y="0"/>
            <a:ext cx="4395597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7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6013" y="169333"/>
            <a:ext cx="3665987" cy="914400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736599" y="1244601"/>
            <a:ext cx="1090506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Biuro pastangomis sukurta Sveikatos biuro programa, skirta Klaipėdos mokinių sveikatos duomenų kaupimui</a:t>
            </a:r>
            <a:r>
              <a:rPr lang="lt-LT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t-LT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Duomenys 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prieinami tik Biuro darbuotojams, nes siekiama užtikrinti asmens duomenų konfidencialumą.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Duomenų 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šaltinis yra Vaiko sveikatos pažymėjimai (Forma </a:t>
            </a:r>
            <a:r>
              <a:rPr lang="en-US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027-1/a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lt-LT" alt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Mokinių </a:t>
            </a:r>
            <a:r>
              <a:rPr lang="lt-LT" alt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sveikatos duomenų analizė apima pasitikrinusiųjų ir pažymas į mokyklas pristačiusiųjų mokinių skaičių.</a:t>
            </a:r>
            <a:endParaRPr lang="en-US" altLang="lt-LT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en-US" alt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t-LT" altLang="lt-LT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Mokinių profilaktinių sveikatos duomenų rezultatų svarba</a:t>
            </a:r>
            <a:endParaRPr lang="lt-LT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lt-LT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Kasmetinių</a:t>
            </a:r>
            <a:r>
              <a:rPr lang="en-US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mokinių profilaktinių patikrinimų duomenys reikalingi kryptingai planuoti ir įgyvendinti sveikatos priežiūrą mokykloje, organizuoti tikslesnes sveikatos stiprinimo priemones, susijusias su ligų ir traumų profilaktika.</a:t>
            </a:r>
            <a:endParaRPr lang="lt-L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219" y="30450"/>
            <a:ext cx="3410782" cy="85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9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770313" y="810809"/>
            <a:ext cx="10515600" cy="1325562"/>
          </a:xfrm>
        </p:spPr>
        <p:txBody>
          <a:bodyPr>
            <a:normAutofit fontScale="90000"/>
          </a:bodyPr>
          <a:lstStyle/>
          <a:p>
            <a:pPr marL="342900" lvl="0" indent="-342900" algn="ctr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CA" altLang="lt-LT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Mokini</a:t>
            </a:r>
            <a:r>
              <a:rPr lang="lt-LT" altLang="lt-LT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ų, profilaktiškai besitikrinančių sveikatą kiekvienais metais, skaičius (proc.) išlieka panašus:</a:t>
            </a:r>
            <a:br>
              <a:rPr lang="lt-LT" altLang="lt-LT" sz="3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CA" alt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2012m</a:t>
            </a:r>
            <a:r>
              <a:rPr lang="en-CA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98%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CA" alt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2013m</a:t>
            </a:r>
            <a:r>
              <a:rPr lang="en-CA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 96%</a:t>
            </a:r>
            <a:endParaRPr lang="lt-LT" altLang="lt-L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2015m</a:t>
            </a:r>
            <a:r>
              <a:rPr lang="en-US" altLang="lt-LT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98</a:t>
            </a:r>
            <a:r>
              <a:rPr lang="en-US" alt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342900" lvl="0" indent="-34290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en-US" alt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m. – 98%</a:t>
            </a:r>
            <a:endParaRPr lang="lt-LT" altLang="lt-L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3771" y="-1"/>
            <a:ext cx="3221124" cy="81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90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26522098"/>
              </p:ext>
            </p:extLst>
          </p:nvPr>
        </p:nvGraphicFramePr>
        <p:xfrm>
          <a:off x="665018" y="764771"/>
          <a:ext cx="10889673" cy="5415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875" y="0"/>
            <a:ext cx="329212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0557924"/>
              </p:ext>
            </p:extLst>
          </p:nvPr>
        </p:nvGraphicFramePr>
        <p:xfrm>
          <a:off x="1113905" y="829128"/>
          <a:ext cx="10141528" cy="5072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9875" y="0"/>
            <a:ext cx="329212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9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4400" y="0"/>
            <a:ext cx="10515600" cy="1325562"/>
          </a:xfrm>
        </p:spPr>
        <p:txBody>
          <a:bodyPr/>
          <a:lstStyle/>
          <a:p>
            <a:r>
              <a:rPr lang="lt-LT" altLang="lt-LT" sz="2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VAIKO SVEIKATOS PAŽYMĖJIME – </a:t>
            </a:r>
            <a:r>
              <a:rPr lang="lt-LT" altLang="lt-LT" sz="20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dantų ir žandikaulių būklės įvertinimas</a:t>
            </a:r>
            <a:endParaRPr lang="lt-LT" dirty="0"/>
          </a:p>
        </p:txBody>
      </p:sp>
      <p:pic>
        <p:nvPicPr>
          <p:cNvPr id="6" name="Turinio vietos rezervavimo ženklas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31519" y="1005840"/>
            <a:ext cx="4821829" cy="5852160"/>
          </a:xfrm>
          <a:prstGeom prst="rect">
            <a:avLst/>
          </a:prstGeom>
        </p:spPr>
      </p:pic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>
          <a:xfrm>
            <a:off x="5553348" y="1712422"/>
            <a:ext cx="5651269" cy="4929447"/>
          </a:xfrm>
        </p:spPr>
        <p:txBody>
          <a:bodyPr/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 2013 m. vaikas profilaktiškai turi apsilankyti pas gydytoją odontologą, kuris turi įvertinti dantų ir žandikaulių būklę.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lt-LT" altLang="lt-LT" sz="2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lt-L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lt-LT" altLang="lt-L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 profilaktiškai buvo patikrinta ir įvertinta </a:t>
            </a:r>
            <a:r>
              <a:rPr lang="lt-LT" altLang="lt-LT" sz="2000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</a:rPr>
              <a:t>~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altLang="lt-LT" sz="20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 </a:t>
            </a:r>
            <a:r>
              <a:rPr lang="lt-LT" altLang="lt-LT" sz="2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proc. mokinių dantų ir žandikaulių būklė.</a:t>
            </a:r>
          </a:p>
          <a:p>
            <a:endParaRPr lang="lt-LT" dirty="0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529" y="5971251"/>
            <a:ext cx="2664183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9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urinio vietos rezervavimo ženklas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69476837"/>
              </p:ext>
            </p:extLst>
          </p:nvPr>
        </p:nvGraphicFramePr>
        <p:xfrm>
          <a:off x="857839" y="806721"/>
          <a:ext cx="10622037" cy="4829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aveikslėlis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049" y="0"/>
            <a:ext cx="3204883" cy="8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5892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TM02900722[[fn=Valdybos posėdis]]</Template>
  <TotalTime>668</TotalTime>
  <Words>327</Words>
  <Application>Microsoft Office PowerPoint</Application>
  <PresentationFormat>Plačiaekranė</PresentationFormat>
  <Paragraphs>36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3</vt:i4>
      </vt:variant>
      <vt:variant>
        <vt:lpstr>Skaidrių pavadinimai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Vitės pagrindinės mokyklos mokinių sveikatos rodiklių 2016 m.m. analizė</vt:lpstr>
      <vt:lpstr>Vaiko sveikatos pažymėjimo pateikimas bendrojo lavinimo mokyklai</vt:lpstr>
      <vt:lpstr>„PowerPoint“ pateiktis</vt:lpstr>
      <vt:lpstr>Mokinių profilaktinių sveikatos duomenų rezultatų svarba</vt:lpstr>
      <vt:lpstr>Mokinių, profilaktiškai besitikrinančių sveikatą kiekvienais metais, skaičius (proc.) išlieka panašus: </vt:lpstr>
      <vt:lpstr>„PowerPoint“ pateiktis</vt:lpstr>
      <vt:lpstr>„PowerPoint“ pateiktis</vt:lpstr>
      <vt:lpstr>VAIKO SVEIKATOS PAŽYMĖJIME – dantų ir žandikaulių būklės įvertinimas</vt:lpstr>
      <vt:lpstr>„PowerPoint“ pateiktis</vt:lpstr>
      <vt:lpstr>Rekomendacijos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Vitės pagrindinės mokyklos mokinių sveikatos rodiklių 2016/2017 m.m. analizė</dc:title>
  <dc:creator>Darbuotojas</dc:creator>
  <cp:lastModifiedBy>Darbuotojas</cp:lastModifiedBy>
  <cp:revision>35</cp:revision>
  <dcterms:created xsi:type="dcterms:W3CDTF">2017-04-27T06:56:05Z</dcterms:created>
  <dcterms:modified xsi:type="dcterms:W3CDTF">2017-05-03T09:54:11Z</dcterms:modified>
</cp:coreProperties>
</file>