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  <p:sldMasterId id="2147483690" r:id="rId2"/>
    <p:sldMasterId id="2147483702" r:id="rId3"/>
  </p:sldMasterIdLst>
  <p:sldIdLst>
    <p:sldId id="256" r:id="rId4"/>
    <p:sldId id="257" r:id="rId5"/>
    <p:sldId id="258" r:id="rId6"/>
    <p:sldId id="271" r:id="rId7"/>
    <p:sldId id="272" r:id="rId8"/>
    <p:sldId id="274" r:id="rId9"/>
    <p:sldId id="275" r:id="rId10"/>
    <p:sldId id="263" r:id="rId11"/>
    <p:sldId id="273" r:id="rId12"/>
    <p:sldId id="269" r:id="rId13"/>
  </p:sldIdLst>
  <p:sldSz cx="12192000" cy="6858000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lt-LT" dirty="0" smtClean="0">
                <a:solidFill>
                  <a:schemeClr val="tx1"/>
                </a:solidFill>
              </a:rPr>
              <a:t>Mokinių</a:t>
            </a:r>
            <a:r>
              <a:rPr lang="lt-LT" baseline="0" dirty="0" smtClean="0">
                <a:solidFill>
                  <a:schemeClr val="tx1"/>
                </a:solidFill>
              </a:rPr>
              <a:t> įvertinimas pagal kūno masės indeksą (proc.)</a:t>
            </a:r>
            <a:endParaRPr lang="lt-LT" dirty="0">
              <a:solidFill>
                <a:schemeClr val="tx1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vaikų turinčių normalų KMI, dalis (%)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94000"/>
                    <a:satMod val="103000"/>
                    <a:lumMod val="102000"/>
                  </a:schemeClr>
                </a:gs>
                <a:gs pos="50000">
                  <a:schemeClr val="accent1">
                    <a:shade val="100000"/>
                    <a:satMod val="110000"/>
                    <a:lumMod val="100000"/>
                  </a:schemeClr>
                </a:gs>
                <a:gs pos="100000">
                  <a:schemeClr val="accent1">
                    <a:shade val="78000"/>
                    <a:satMod val="120000"/>
                    <a:lumMod val="99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Vaikų, turinčių labai didelį KMI, dalis (nutukimas) </c:v>
                </c:pt>
                <c:pt idx="1">
                  <c:v>Vaikų, turinčių didelį KMI, dalis (antsvoris) (%)</c:v>
                </c:pt>
                <c:pt idx="2">
                  <c:v>Vaikų turinčių normalų KMI, dalis (%)</c:v>
                </c:pt>
                <c:pt idx="3">
                  <c:v>Vaikų, turinčių per mažą KMI, dalis (%)</c:v>
                </c:pt>
              </c:strCache>
            </c:strRef>
          </c:cat>
          <c:val>
            <c:numRef>
              <c:f>Lapas1!$B$2:$B$5</c:f>
              <c:numCache>
                <c:formatCode>General</c:formatCode>
                <c:ptCount val="4"/>
                <c:pt idx="2">
                  <c:v>66.67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0B9-44CD-87E4-B0C993B467BE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vaikų, turinčių didelį KMI, dalis(antsvoris), (%)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tint val="94000"/>
                    <a:satMod val="103000"/>
                    <a:lumMod val="102000"/>
                  </a:schemeClr>
                </a:gs>
                <a:gs pos="50000">
                  <a:schemeClr val="accent2">
                    <a:shade val="100000"/>
                    <a:satMod val="110000"/>
                    <a:lumMod val="100000"/>
                  </a:schemeClr>
                </a:gs>
                <a:gs pos="100000">
                  <a:schemeClr val="accent2">
                    <a:shade val="78000"/>
                    <a:satMod val="120000"/>
                    <a:lumMod val="99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Vaikų, turinčių labai didelį KMI, dalis (nutukimas) </c:v>
                </c:pt>
                <c:pt idx="1">
                  <c:v>Vaikų, turinčių didelį KMI, dalis (antsvoris) (%)</c:v>
                </c:pt>
                <c:pt idx="2">
                  <c:v>Vaikų turinčių normalų KMI, dalis (%)</c:v>
                </c:pt>
                <c:pt idx="3">
                  <c:v>Vaikų, turinčių per mažą KMI, dalis (%)</c:v>
                </c:pt>
              </c:strCache>
            </c:strRef>
          </c:cat>
          <c:val>
            <c:numRef>
              <c:f>Lapas1!$C$2:$C$5</c:f>
              <c:numCache>
                <c:formatCode>General</c:formatCode>
                <c:ptCount val="4"/>
                <c:pt idx="1">
                  <c:v>13.75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0B9-44CD-87E4-B0C993B467BE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vaikų, turinčių per mažą KMI, dalis (%)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tint val="94000"/>
                    <a:satMod val="103000"/>
                    <a:lumMod val="102000"/>
                  </a:schemeClr>
                </a:gs>
                <a:gs pos="50000">
                  <a:schemeClr val="accent3">
                    <a:shade val="100000"/>
                    <a:satMod val="110000"/>
                    <a:lumMod val="100000"/>
                  </a:schemeClr>
                </a:gs>
                <a:gs pos="100000">
                  <a:schemeClr val="accent3">
                    <a:shade val="78000"/>
                    <a:satMod val="120000"/>
                    <a:lumMod val="99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Vaikų, turinčių labai didelį KMI, dalis (nutukimas) </c:v>
                </c:pt>
                <c:pt idx="1">
                  <c:v>Vaikų, turinčių didelį KMI, dalis (antsvoris) (%)</c:v>
                </c:pt>
                <c:pt idx="2">
                  <c:v>Vaikų turinčių normalų KMI, dalis (%)</c:v>
                </c:pt>
                <c:pt idx="3">
                  <c:v>Vaikų, turinčių per mažą KMI, dalis (%)</c:v>
                </c:pt>
              </c:strCache>
            </c:strRef>
          </c:cat>
          <c:val>
            <c:numRef>
              <c:f>Lapas1!$D$2:$D$5</c:f>
              <c:numCache>
                <c:formatCode>General</c:formatCode>
                <c:ptCount val="4"/>
                <c:pt idx="3">
                  <c:v>11.66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0B9-44CD-87E4-B0C993B467BE}"/>
            </c:ext>
          </c:extLst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Vaikų turinčių labai didelį KMI, dalis (nutukimas)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tint val="94000"/>
                    <a:satMod val="103000"/>
                    <a:lumMod val="102000"/>
                  </a:schemeClr>
                </a:gs>
                <a:gs pos="50000">
                  <a:schemeClr val="accent4">
                    <a:shade val="100000"/>
                    <a:satMod val="110000"/>
                    <a:lumMod val="100000"/>
                  </a:schemeClr>
                </a:gs>
                <a:gs pos="100000">
                  <a:schemeClr val="accent4">
                    <a:shade val="78000"/>
                    <a:satMod val="120000"/>
                    <a:lumMod val="99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Vaikų, turinčių labai didelį KMI, dalis (nutukimas) </c:v>
                </c:pt>
                <c:pt idx="1">
                  <c:v>Vaikų, turinčių didelį KMI, dalis (antsvoris) (%)</c:v>
                </c:pt>
                <c:pt idx="2">
                  <c:v>Vaikų turinčių normalų KMI, dalis (%)</c:v>
                </c:pt>
                <c:pt idx="3">
                  <c:v>Vaikų, turinčių per mažą KMI, dalis (%)</c:v>
                </c:pt>
              </c:strCache>
            </c:strRef>
          </c:cat>
          <c:val>
            <c:numRef>
              <c:f>Lapas1!$E$2:$E$5</c:f>
              <c:numCache>
                <c:formatCode>General</c:formatCode>
                <c:ptCount val="4"/>
                <c:pt idx="0">
                  <c:v>6.99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0B9-44CD-87E4-B0C993B467BE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225663328"/>
        <c:axId val="225665952"/>
      </c:barChart>
      <c:catAx>
        <c:axId val="22566332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25665952"/>
        <c:crosses val="autoZero"/>
        <c:auto val="1"/>
        <c:lblAlgn val="ctr"/>
        <c:lblOffset val="100"/>
        <c:noMultiLvlLbl val="0"/>
      </c:catAx>
      <c:valAx>
        <c:axId val="2256659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256633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lt-LT" dirty="0" smtClean="0">
                <a:solidFill>
                  <a:schemeClr val="tx1"/>
                </a:solidFill>
              </a:rPr>
              <a:t>Mokinių</a:t>
            </a:r>
            <a:r>
              <a:rPr lang="lt-LT" baseline="0" dirty="0" smtClean="0">
                <a:solidFill>
                  <a:schemeClr val="tx1"/>
                </a:solidFill>
              </a:rPr>
              <a:t> dalis </a:t>
            </a:r>
            <a:r>
              <a:rPr lang="en-US" baseline="0" dirty="0" smtClean="0">
                <a:solidFill>
                  <a:schemeClr val="tx1"/>
                </a:solidFill>
              </a:rPr>
              <a:t>%</a:t>
            </a:r>
            <a:r>
              <a:rPr lang="lt-LT" baseline="0" dirty="0" smtClean="0">
                <a:solidFill>
                  <a:schemeClr val="tx1"/>
                </a:solidFill>
              </a:rPr>
              <a:t> pagal fizinio ugdymo grupes</a:t>
            </a:r>
            <a:endParaRPr lang="lt-LT" dirty="0">
              <a:solidFill>
                <a:schemeClr val="tx1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vaikų, priskiriamų pagrindinei fizinio ugdymo grupei, dalis (%)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94000"/>
                    <a:satMod val="103000"/>
                    <a:lumMod val="102000"/>
                  </a:schemeClr>
                </a:gs>
                <a:gs pos="50000">
                  <a:schemeClr val="accent1">
                    <a:shade val="100000"/>
                    <a:satMod val="110000"/>
                    <a:lumMod val="100000"/>
                  </a:schemeClr>
                </a:gs>
                <a:gs pos="100000">
                  <a:schemeClr val="accent1">
                    <a:shade val="78000"/>
                    <a:satMod val="120000"/>
                    <a:lumMod val="99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3"/>
                <c:pt idx="0">
                  <c:v>Pagrindinė</c:v>
                </c:pt>
                <c:pt idx="1">
                  <c:v>Parengiamoji</c:v>
                </c:pt>
                <c:pt idx="2">
                  <c:v>Speciali</c:v>
                </c:pt>
              </c:strCache>
            </c:strRef>
          </c:cat>
          <c:val>
            <c:numRef>
              <c:f>Lapas1!$B$2:$B$5</c:f>
              <c:numCache>
                <c:formatCode>General</c:formatCode>
                <c:ptCount val="4"/>
                <c:pt idx="0">
                  <c:v>81.819999999999993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1D4-41A5-8379-74F13A24F375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vaikų, priskiriamų parengiamajai fizinio ugdymo grupei dalis (%)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tint val="94000"/>
                    <a:satMod val="103000"/>
                    <a:lumMod val="102000"/>
                  </a:schemeClr>
                </a:gs>
                <a:gs pos="50000">
                  <a:schemeClr val="accent2">
                    <a:shade val="100000"/>
                    <a:satMod val="110000"/>
                    <a:lumMod val="100000"/>
                  </a:schemeClr>
                </a:gs>
                <a:gs pos="100000">
                  <a:schemeClr val="accent2">
                    <a:shade val="78000"/>
                    <a:satMod val="120000"/>
                    <a:lumMod val="99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3"/>
                <c:pt idx="0">
                  <c:v>Pagrindinė</c:v>
                </c:pt>
                <c:pt idx="1">
                  <c:v>Parengiamoji</c:v>
                </c:pt>
                <c:pt idx="2">
                  <c:v>Speciali</c:v>
                </c:pt>
              </c:strCache>
            </c:strRef>
          </c:cat>
          <c:val>
            <c:numRef>
              <c:f>Lapas1!$C$2:$C$5</c:f>
              <c:numCache>
                <c:formatCode>General</c:formatCode>
                <c:ptCount val="4"/>
                <c:pt idx="1">
                  <c:v>2.56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1D4-41A5-8379-74F13A24F375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vaikų, priskiriamų specialiajai fizinio ugdymo grupei, dalis (%)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tint val="94000"/>
                    <a:satMod val="103000"/>
                    <a:lumMod val="102000"/>
                  </a:schemeClr>
                </a:gs>
                <a:gs pos="50000">
                  <a:schemeClr val="accent3">
                    <a:shade val="100000"/>
                    <a:satMod val="110000"/>
                    <a:lumMod val="100000"/>
                  </a:schemeClr>
                </a:gs>
                <a:gs pos="100000">
                  <a:schemeClr val="accent3">
                    <a:shade val="78000"/>
                    <a:satMod val="120000"/>
                    <a:lumMod val="99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3"/>
                <c:pt idx="0">
                  <c:v>Pagrindinė</c:v>
                </c:pt>
                <c:pt idx="1">
                  <c:v>Parengiamoji</c:v>
                </c:pt>
                <c:pt idx="2">
                  <c:v>Speciali</c:v>
                </c:pt>
              </c:strCache>
            </c:strRef>
          </c:cat>
          <c:val>
            <c:numRef>
              <c:f>Lapas1!$D$2:$D$5</c:f>
              <c:numCache>
                <c:formatCode>General</c:formatCode>
                <c:ptCount val="4"/>
                <c:pt idx="2">
                  <c:v>0.23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1D4-41A5-8379-74F13A24F375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308350600"/>
        <c:axId val="308351256"/>
      </c:barChart>
      <c:catAx>
        <c:axId val="3083506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308351256"/>
        <c:crosses val="autoZero"/>
        <c:auto val="1"/>
        <c:lblAlgn val="ctr"/>
        <c:lblOffset val="100"/>
        <c:noMultiLvlLbl val="0"/>
      </c:catAx>
      <c:valAx>
        <c:axId val="30835125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3083506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cap="all" spc="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lt-LT">
                <a:solidFill>
                  <a:schemeClr val="tx1"/>
                </a:solidFill>
              </a:rPr>
              <a:t>Vaikų turinčių sutrikusią regą dalis </a:t>
            </a:r>
            <a:r>
              <a:rPr lang="en-US">
                <a:solidFill>
                  <a:schemeClr val="tx1"/>
                </a:solidFill>
              </a:rPr>
              <a:t>%</a:t>
            </a:r>
            <a:r>
              <a:rPr lang="lt-LT">
                <a:solidFill>
                  <a:schemeClr val="tx1"/>
                </a:solidFill>
              </a:rPr>
              <a:t> 2015 – 2016 m.m. palyginimas</a:t>
            </a:r>
            <a:endParaRPr lang="en-US">
              <a:solidFill>
                <a:schemeClr val="tx1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cap="all" spc="5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vaikų turinčių sutrikusią regą dalis % 2015 m.m.</c:v>
                </c:pt>
              </c:strCache>
            </c:strRef>
          </c:tx>
          <c:spPr>
            <a:gradFill flip="none" rotWithShape="1">
              <a:gsLst>
                <a:gs pos="0">
                  <a:schemeClr val="accent1"/>
                </a:gs>
                <a:gs pos="75000">
                  <a:schemeClr val="accent1">
                    <a:lumMod val="60000"/>
                    <a:lumOff val="40000"/>
                  </a:schemeClr>
                </a:gs>
                <a:gs pos="51000">
                  <a:schemeClr val="accent1">
                    <a:alpha val="75000"/>
                  </a:schemeClr>
                </a:gs>
                <a:gs pos="100000">
                  <a:schemeClr val="accent1">
                    <a:lumMod val="20000"/>
                    <a:lumOff val="80000"/>
                    <a:alpha val="1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Lapas1!$A$2:$A$3</c:f>
              <c:strCache>
                <c:ptCount val="2"/>
                <c:pt idx="0">
                  <c:v>2015 m.m.</c:v>
                </c:pt>
                <c:pt idx="1">
                  <c:v>2016 m.m.</c:v>
                </c:pt>
              </c:strCache>
            </c:strRef>
          </c:cat>
          <c:val>
            <c:numRef>
              <c:f>Lapas1!$B$2:$B$3</c:f>
              <c:numCache>
                <c:formatCode>General</c:formatCode>
                <c:ptCount val="2"/>
                <c:pt idx="0">
                  <c:v>66.599999999999994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E6A-4FF6-BEE4-418E956BF453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vaikų turinčių sutrikusią regą dalis % 2016 m.m.</c:v>
                </c:pt>
              </c:strCache>
            </c:strRef>
          </c:tx>
          <c:spPr>
            <a:gradFill flip="none" rotWithShape="1">
              <a:gsLst>
                <a:gs pos="0">
                  <a:schemeClr val="accent2"/>
                </a:gs>
                <a:gs pos="75000">
                  <a:schemeClr val="accent2">
                    <a:lumMod val="60000"/>
                    <a:lumOff val="40000"/>
                  </a:schemeClr>
                </a:gs>
                <a:gs pos="51000">
                  <a:schemeClr val="accent2">
                    <a:alpha val="75000"/>
                  </a:schemeClr>
                </a:gs>
                <a:gs pos="100000">
                  <a:schemeClr val="accent2">
                    <a:lumMod val="20000"/>
                    <a:lumOff val="80000"/>
                    <a:alpha val="1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Lapas1!$A$2:$A$3</c:f>
              <c:strCache>
                <c:ptCount val="2"/>
                <c:pt idx="0">
                  <c:v>2015 m.m.</c:v>
                </c:pt>
                <c:pt idx="1">
                  <c:v>2016 m.m.</c:v>
                </c:pt>
              </c:strCache>
            </c:strRef>
          </c:cat>
          <c:val>
            <c:numRef>
              <c:f>Lapas1!$C$2:$C$3</c:f>
              <c:numCache>
                <c:formatCode>General</c:formatCode>
                <c:ptCount val="2"/>
                <c:pt idx="1">
                  <c:v>66.17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2F1-4C76-BCEA-6C2335F584DE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326"/>
        <c:overlap val="-58"/>
        <c:axId val="430838136"/>
        <c:axId val="430845352"/>
      </c:barChart>
      <c:catAx>
        <c:axId val="43083813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15000"/>
                <a:lumOff val="85000"/>
              </a:schemeClr>
            </a:solidFill>
            <a:round/>
            <a:headEnd type="none" w="sm" len="sm"/>
            <a:tailEnd type="none" w="sm" len="sm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430845352"/>
        <c:crosses val="autoZero"/>
        <c:auto val="1"/>
        <c:lblAlgn val="ctr"/>
        <c:lblOffset val="100"/>
        <c:noMultiLvlLbl val="0"/>
      </c:catAx>
      <c:valAx>
        <c:axId val="430845352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99000">
                    <a:schemeClr val="tx1">
                      <a:lumMod val="25000"/>
                      <a:lumOff val="75000"/>
                    </a:schemeClr>
                  </a:gs>
                  <a:gs pos="0">
                    <a:schemeClr val="tx1">
                      <a:lumMod val="15000"/>
                      <a:lumOff val="8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4308381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2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46000">
            <a:schemeClr val="phClr"/>
          </a:gs>
          <a:gs pos="100000">
            <a:schemeClr val="phClr">
              <a:lumMod val="20000"/>
              <a:lumOff val="80000"/>
              <a:alpha val="0"/>
            </a:schemeClr>
          </a:gs>
        </a:gsLst>
        <a:path path="circle">
          <a:fillToRect l="50000" t="-80000" r="50000" b="180000"/>
        </a:path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99000">
              <a:schemeClr val="tx1">
                <a:lumMod val="25000"/>
                <a:lumOff val="75000"/>
              </a:schemeClr>
            </a:gs>
            <a:gs pos="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15000"/>
                <a:lumOff val="85000"/>
              </a:schemeClr>
            </a:gs>
            <a:gs pos="0">
              <a:schemeClr val="tx1">
                <a:lumMod val="5000"/>
                <a:lumOff val="9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lt-LT" smtClean="0"/>
              <a:t>Spustelėkite norėdami redaguoti šablono paantraštės stilių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2A258-64EA-4F2E-927A-C552C4BD3489}" type="datetimeFigureOut">
              <a:rPr lang="lt-LT" smtClean="0"/>
              <a:t>2017-05-03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EA627-49CA-45A8-9B5B-035F26BDFCA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1578822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2A258-64EA-4F2E-927A-C552C4BD3489}" type="datetimeFigureOut">
              <a:rPr lang="lt-LT" smtClean="0"/>
              <a:t>2017-05-03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EA627-49CA-45A8-9B5B-035F26BDFCA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059444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lt-LT" smtClean="0"/>
              <a:t>Spustelėję redag. ruoš. pavad. stilių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2A258-64EA-4F2E-927A-C552C4BD3489}" type="datetimeFigureOut">
              <a:rPr lang="lt-LT" smtClean="0"/>
              <a:t>2017-05-03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EA627-49CA-45A8-9B5B-035F26BDFCA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697134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lt-LT" smtClean="0"/>
              <a:t>Spustelėkite norėdami redaguoti šablono paantraštės stilių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2A258-64EA-4F2E-927A-C552C4BD3489}" type="datetimeFigureOut">
              <a:rPr lang="lt-LT" smtClean="0"/>
              <a:t>2017-05-03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EA627-49CA-45A8-9B5B-035F26BDFCA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3651514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2A258-64EA-4F2E-927A-C552C4BD3489}" type="datetimeFigureOut">
              <a:rPr lang="lt-LT" smtClean="0"/>
              <a:t>2017-05-03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EA627-49CA-45A8-9B5B-035F26BDFCA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2809769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2A258-64EA-4F2E-927A-C552C4BD3489}" type="datetimeFigureOut">
              <a:rPr lang="lt-LT" smtClean="0"/>
              <a:t>2017-05-03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EA627-49CA-45A8-9B5B-035F26BDFCA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8195521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2A258-64EA-4F2E-927A-C552C4BD3489}" type="datetimeFigureOut">
              <a:rPr lang="lt-LT" smtClean="0"/>
              <a:t>2017-05-03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EA627-49CA-45A8-9B5B-035F26BDFCA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240355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2A258-64EA-4F2E-927A-C552C4BD3489}" type="datetimeFigureOut">
              <a:rPr lang="lt-LT" smtClean="0"/>
              <a:t>2017-05-03</a:t>
            </a:fld>
            <a:endParaRPr lang="lt-L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EA627-49CA-45A8-9B5B-035F26BDFCAE}" type="slidenum">
              <a:rPr lang="lt-LT" smtClean="0"/>
              <a:t>‹#›</a:t>
            </a:fld>
            <a:endParaRPr lang="lt-LT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43276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2A258-64EA-4F2E-927A-C552C4BD3489}" type="datetimeFigureOut">
              <a:rPr lang="lt-LT" smtClean="0"/>
              <a:t>2017-05-03</a:t>
            </a:fld>
            <a:endParaRPr lang="lt-L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EA627-49CA-45A8-9B5B-035F26BDFCAE}" type="slidenum">
              <a:rPr lang="lt-LT" smtClean="0"/>
              <a:t>‹#›</a:t>
            </a:fld>
            <a:endParaRPr lang="lt-LT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5641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2A258-64EA-4F2E-927A-C552C4BD3489}" type="datetimeFigureOut">
              <a:rPr lang="lt-LT" smtClean="0"/>
              <a:t>2017-05-03</a:t>
            </a:fld>
            <a:endParaRPr lang="lt-L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EA627-49CA-45A8-9B5B-035F26BDFCA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9572999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2A258-64EA-4F2E-927A-C552C4BD3489}" type="datetimeFigureOut">
              <a:rPr lang="lt-LT" smtClean="0"/>
              <a:t>2017-05-03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EA627-49CA-45A8-9B5B-035F26BDFCA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092442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2A258-64EA-4F2E-927A-C552C4BD3489}" type="datetimeFigureOut">
              <a:rPr lang="lt-LT" smtClean="0"/>
              <a:t>2017-05-03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EA627-49CA-45A8-9B5B-035F26BDFCA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786013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t-LT" smtClean="0"/>
              <a:t>Spustelėkite piktogr. norėdami įtraukti pav.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2A258-64EA-4F2E-927A-C552C4BD3489}" type="datetimeFigureOut">
              <a:rPr lang="lt-LT" smtClean="0"/>
              <a:t>2017-05-03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EA627-49CA-45A8-9B5B-035F26BDFCA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1657399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2A258-64EA-4F2E-927A-C552C4BD3489}" type="datetimeFigureOut">
              <a:rPr lang="lt-LT" smtClean="0"/>
              <a:t>2017-05-03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EA627-49CA-45A8-9B5B-035F26BDFCA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8843432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lt-LT" smtClean="0"/>
              <a:t>Spustelėję redag. ruoš. pavad. stilių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2A258-64EA-4F2E-927A-C552C4BD3489}" type="datetimeFigureOut">
              <a:rPr lang="lt-LT" smtClean="0"/>
              <a:t>2017-05-03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EA627-49CA-45A8-9B5B-035F26BDFCA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04081906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lt-LT" smtClean="0"/>
              <a:t>Spustelėkite norėdami redaguoti šablono paantraštės stilių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2A258-64EA-4F2E-927A-C552C4BD3489}" type="datetimeFigureOut">
              <a:rPr lang="lt-LT" smtClean="0"/>
              <a:t>2017-05-03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EA627-49CA-45A8-9B5B-035F26BDFCA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8667271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2A258-64EA-4F2E-927A-C552C4BD3489}" type="datetimeFigureOut">
              <a:rPr lang="lt-LT" smtClean="0"/>
              <a:t>2017-05-03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EA627-49CA-45A8-9B5B-035F26BDFCA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2377514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2A258-64EA-4F2E-927A-C552C4BD3489}" type="datetimeFigureOut">
              <a:rPr lang="lt-LT" smtClean="0"/>
              <a:t>2017-05-03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EA627-49CA-45A8-9B5B-035F26BDFCA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60265128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2A258-64EA-4F2E-927A-C552C4BD3489}" type="datetimeFigureOut">
              <a:rPr lang="lt-LT" smtClean="0"/>
              <a:t>2017-05-03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EA627-49CA-45A8-9B5B-035F26BDFCA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17610635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2A258-64EA-4F2E-927A-C552C4BD3489}" type="datetimeFigureOut">
              <a:rPr lang="lt-LT" smtClean="0"/>
              <a:t>2017-05-03</a:t>
            </a:fld>
            <a:endParaRPr lang="lt-L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EA627-49CA-45A8-9B5B-035F26BDFCAE}" type="slidenum">
              <a:rPr lang="lt-LT" smtClean="0"/>
              <a:t>‹#›</a:t>
            </a:fld>
            <a:endParaRPr lang="lt-LT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712416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2A258-64EA-4F2E-927A-C552C4BD3489}" type="datetimeFigureOut">
              <a:rPr lang="lt-LT" smtClean="0"/>
              <a:t>2017-05-03</a:t>
            </a:fld>
            <a:endParaRPr lang="lt-L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EA627-49CA-45A8-9B5B-035F26BDFCAE}" type="slidenum">
              <a:rPr lang="lt-LT" smtClean="0"/>
              <a:t>‹#›</a:t>
            </a:fld>
            <a:endParaRPr lang="lt-LT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28410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2A258-64EA-4F2E-927A-C552C4BD3489}" type="datetimeFigureOut">
              <a:rPr lang="lt-LT" smtClean="0"/>
              <a:t>2017-05-03</a:t>
            </a:fld>
            <a:endParaRPr lang="lt-L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EA627-49CA-45A8-9B5B-035F26BDFCA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180693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2A258-64EA-4F2E-927A-C552C4BD3489}" type="datetimeFigureOut">
              <a:rPr lang="lt-LT" smtClean="0"/>
              <a:t>2017-05-03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EA627-49CA-45A8-9B5B-035F26BDFCA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71033857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2A258-64EA-4F2E-927A-C552C4BD3489}" type="datetimeFigureOut">
              <a:rPr lang="lt-LT" smtClean="0"/>
              <a:t>2017-05-03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EA627-49CA-45A8-9B5B-035F26BDFCA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12926736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t-LT" smtClean="0"/>
              <a:t>Spustelėkite piktogr. norėdami įtraukti pav.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2A258-64EA-4F2E-927A-C552C4BD3489}" type="datetimeFigureOut">
              <a:rPr lang="lt-LT" smtClean="0"/>
              <a:t>2017-05-03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EA627-49CA-45A8-9B5B-035F26BDFCA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0100388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2A258-64EA-4F2E-927A-C552C4BD3489}" type="datetimeFigureOut">
              <a:rPr lang="lt-LT" smtClean="0"/>
              <a:t>2017-05-03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EA627-49CA-45A8-9B5B-035F26BDFCA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93364070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lt-LT" smtClean="0"/>
              <a:t>Spustelėję redag. ruoš. pavad. stilių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2A258-64EA-4F2E-927A-C552C4BD3489}" type="datetimeFigureOut">
              <a:rPr lang="lt-LT" smtClean="0"/>
              <a:t>2017-05-03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EA627-49CA-45A8-9B5B-035F26BDFCA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629327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2A258-64EA-4F2E-927A-C552C4BD3489}" type="datetimeFigureOut">
              <a:rPr lang="lt-LT" smtClean="0"/>
              <a:t>2017-05-03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EA627-49CA-45A8-9B5B-035F26BDFCA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927246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2A258-64EA-4F2E-927A-C552C4BD3489}" type="datetimeFigureOut">
              <a:rPr lang="lt-LT" smtClean="0"/>
              <a:t>2017-05-03</a:t>
            </a:fld>
            <a:endParaRPr lang="lt-L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EA627-49CA-45A8-9B5B-035F26BDFCAE}" type="slidenum">
              <a:rPr lang="lt-LT" smtClean="0"/>
              <a:t>‹#›</a:t>
            </a:fld>
            <a:endParaRPr lang="lt-LT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4192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2A258-64EA-4F2E-927A-C552C4BD3489}" type="datetimeFigureOut">
              <a:rPr lang="lt-LT" smtClean="0"/>
              <a:t>2017-05-03</a:t>
            </a:fld>
            <a:endParaRPr lang="lt-L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EA627-49CA-45A8-9B5B-035F26BDFCAE}" type="slidenum">
              <a:rPr lang="lt-LT" smtClean="0"/>
              <a:t>‹#›</a:t>
            </a:fld>
            <a:endParaRPr lang="lt-LT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4235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2A258-64EA-4F2E-927A-C552C4BD3489}" type="datetimeFigureOut">
              <a:rPr lang="lt-LT" smtClean="0"/>
              <a:t>2017-05-03</a:t>
            </a:fld>
            <a:endParaRPr lang="lt-L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EA627-49CA-45A8-9B5B-035F26BDFCA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2879174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2A258-64EA-4F2E-927A-C552C4BD3489}" type="datetimeFigureOut">
              <a:rPr lang="lt-LT" smtClean="0"/>
              <a:t>2017-05-03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EA627-49CA-45A8-9B5B-035F26BDFCA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80762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t-LT" smtClean="0"/>
              <a:t>Spustelėkite piktogr. norėdami įtraukti pav.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2A258-64EA-4F2E-927A-C552C4BD3489}" type="datetimeFigureOut">
              <a:rPr lang="lt-LT" smtClean="0"/>
              <a:t>2017-05-03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EA627-49CA-45A8-9B5B-035F26BDFCA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8257168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5072A258-64EA-4F2E-927A-C552C4BD3489}" type="datetimeFigureOut">
              <a:rPr lang="lt-LT" smtClean="0"/>
              <a:t>2017-05-03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9EA627-49CA-45A8-9B5B-035F26BDFCA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742551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5072A258-64EA-4F2E-927A-C552C4BD3489}" type="datetimeFigureOut">
              <a:rPr lang="lt-LT" smtClean="0"/>
              <a:t>2017-05-03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9EA627-49CA-45A8-9B5B-035F26BDFCA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327063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5072A258-64EA-4F2E-927A-C552C4BD3489}" type="datetimeFigureOut">
              <a:rPr lang="lt-LT" smtClean="0"/>
              <a:t>2017-05-03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9EA627-49CA-45A8-9B5B-035F26BDFCA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794867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ctrTitle"/>
          </p:nvPr>
        </p:nvSpPr>
        <p:spPr>
          <a:xfrm>
            <a:off x="1638891" y="190850"/>
            <a:ext cx="9144000" cy="2086683"/>
          </a:xfrm>
        </p:spPr>
        <p:txBody>
          <a:bodyPr/>
          <a:lstStyle/>
          <a:p>
            <a:r>
              <a:rPr kumimoji="0" lang="lt-LT" altLang="lt-LT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Vitės</a:t>
            </a:r>
            <a:r>
              <a:rPr kumimoji="0" lang="lt-LT" altLang="lt-LT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pagrindinės mokyklos mokinių sveikatos rodiklių </a:t>
            </a:r>
            <a:r>
              <a:rPr kumimoji="0" lang="en-CA" altLang="lt-LT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201</a:t>
            </a:r>
            <a:r>
              <a:rPr lang="lt-LT" altLang="lt-LT" sz="3200" b="1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kumimoji="0" lang="lt-LT" altLang="lt-LT" sz="3200" b="1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CA" altLang="lt-LT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m.m.</a:t>
            </a:r>
            <a:r>
              <a:rPr kumimoji="0" lang="en-CA" altLang="lt-LT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lt-LT" altLang="lt-LT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analizė</a:t>
            </a:r>
            <a:endParaRPr lang="lt-LT" dirty="0"/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4091246" y="6508876"/>
            <a:ext cx="9144000" cy="1655762"/>
          </a:xfrm>
        </p:spPr>
        <p:txBody>
          <a:bodyPr/>
          <a:lstStyle/>
          <a:p>
            <a:r>
              <a:rPr kumimoji="0" lang="lt-LT" altLang="lt-LT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Parengė: visuomenės sveikatos priežiūros specialistė Dovilė </a:t>
            </a:r>
            <a:r>
              <a:rPr kumimoji="0" lang="lt-LT" altLang="lt-LT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Žymančė</a:t>
            </a:r>
            <a:endParaRPr lang="lt-LT" dirty="0"/>
          </a:p>
        </p:txBody>
      </p:sp>
      <p:pic>
        <p:nvPicPr>
          <p:cNvPr id="4" name="Paveikslėlis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6403" y="0"/>
            <a:ext cx="4395597" cy="1091279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4359" y="1054450"/>
            <a:ext cx="1123950" cy="1123950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4582" y="2277533"/>
            <a:ext cx="6018618" cy="4010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203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aveikslėlis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8320" y="30451"/>
            <a:ext cx="2664183" cy="670618"/>
          </a:xfrm>
          <a:prstGeom prst="rect">
            <a:avLst/>
          </a:prstGeom>
        </p:spPr>
      </p:pic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t-LT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Rekomendacijos</a:t>
            </a:r>
            <a:endParaRPr lang="lt-LT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640080" y="1463040"/>
            <a:ext cx="10720647" cy="4717097"/>
          </a:xfrm>
        </p:spPr>
        <p:txBody>
          <a:bodyPr/>
          <a:lstStyle/>
          <a:p>
            <a:pPr marL="342900" lvl="0" indent="-3429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lt-LT" sz="18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Skatinti aktyvų moksleivių laisvalaikį, kuo mažiau laiko praleisti prie televizoriaus ar žaidžiant kompiuterinius žaidimus</a:t>
            </a:r>
            <a:r>
              <a:rPr lang="lt-LT" sz="18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endParaRPr lang="lt-LT" sz="1800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r>
              <a:rPr lang="lt-LT" sz="18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Didžioji dalis Lietuvos mokinių  retai valgo sveiką maistą. </a:t>
            </a:r>
            <a:r>
              <a:rPr lang="lt-LT" sz="18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Nustatyta</a:t>
            </a:r>
            <a:r>
              <a:rPr lang="lt-LT" sz="18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kad savalaikis pusryčių, priešpiečių valgymas užtikrina mokinių darbingumą, aktyvumą pamokų metu</a:t>
            </a:r>
            <a:r>
              <a:rPr lang="lt-LT" sz="18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endParaRPr lang="lt-LT" sz="1800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r>
              <a:rPr lang="lt-LT" sz="18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Fizinio aktyvumo didinimas šiuo metu yra laikomas tiek pat svarbiu, kiek ir tabako kontrolė, sveikos mitybos skatinimas ir nutukimo prevencija, mažinant lėtinių neinfekcinių ligų </a:t>
            </a:r>
            <a:r>
              <a:rPr lang="lt-LT" sz="18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paplitimą.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  <a:defRPr/>
            </a:pPr>
            <a:endParaRPr lang="lt-LT" sz="1800" kern="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r>
              <a:rPr lang="lt-LT" sz="18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</a:t>
            </a:r>
            <a:r>
              <a:rPr lang="lt-LT" sz="18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Siekiant pagerinti mokinių sveikatą rekomenduojama stiprinti vaiko sveikos gyvensenos nuostatas ir įpročius. Tam labai svarbu didinti šeimos atsakomybę už vaiko sveikatą</a:t>
            </a:r>
            <a:r>
              <a:rPr lang="lt-LT" sz="18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  <a:defRPr/>
            </a:pPr>
            <a:endParaRPr lang="lt-LT" sz="1800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r>
              <a:rPr lang="lt-LT" sz="18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Būtina atkreipti didesnį dėmesį į </a:t>
            </a:r>
            <a:r>
              <a:rPr lang="lt-LT" sz="18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regos sutrikimus</a:t>
            </a:r>
            <a:r>
              <a:rPr lang="lt-LT" sz="18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5188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777394" y="965065"/>
            <a:ext cx="10515600" cy="1325562"/>
          </a:xfrm>
        </p:spPr>
        <p:txBody>
          <a:bodyPr/>
          <a:lstStyle/>
          <a:p>
            <a:pPr algn="ctr"/>
            <a:r>
              <a:rPr lang="lt-LT" altLang="lt-LT" sz="2800" b="1" kern="0" dirty="0">
                <a:solidFill>
                  <a:srgbClr val="000000"/>
                </a:solidFill>
                <a:latin typeface="Arial"/>
                <a:cs typeface="Times New Roman" pitchFamily="18" charset="0"/>
              </a:rPr>
              <a:t>Vaiko sveikatos pažymėjimo pateikimas bendrojo lavinimo mokyklai</a:t>
            </a: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220134" y="2453322"/>
            <a:ext cx="11072860" cy="4488815"/>
          </a:xfrm>
        </p:spPr>
        <p:txBody>
          <a:bodyPr/>
          <a:lstStyle/>
          <a:p>
            <a:pPr marL="342900" lvl="0" indent="-342900" algn="just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lt-LT" altLang="lt-LT" sz="20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Lietuvos Respublikos sveikatos apsaugos ministro 2011 m. rugpjūčio 10 d. įsakymu Nr. V-773 patvirtintos Lietuvos higienos normos </a:t>
            </a:r>
            <a:r>
              <a:rPr lang="lt-LT" altLang="lt-LT" sz="2000" u="sng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HN 21:2011 ,,Mokykla, vykdanti bendrojo ugdymo programas. Bendrieji sveikatos saugos reikalavimai”</a:t>
            </a:r>
            <a:r>
              <a:rPr lang="lt-LT" altLang="lt-LT" sz="20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(Žin., 2011, Nr. 103-4858) 98 punkte nurodyta,</a:t>
            </a:r>
            <a:r>
              <a:rPr lang="en-US" altLang="lt-LT" sz="20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altLang="lt-LT" sz="20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kad </a:t>
            </a:r>
          </a:p>
          <a:p>
            <a:pPr marL="342900" lvl="0" indent="-342900" algn="just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lt-LT" altLang="lt-LT" sz="20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altLang="lt-LT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mokyklos</a:t>
            </a:r>
            <a:r>
              <a:rPr lang="en-US" altLang="lt-LT" sz="20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lt-LT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vadovas</a:t>
            </a:r>
            <a:r>
              <a:rPr lang="en-US" altLang="lt-LT" sz="20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lt-LT" sz="2000" i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en-US" altLang="lt-LT" sz="20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jo </a:t>
            </a:r>
            <a:r>
              <a:rPr lang="lt-LT" altLang="lt-LT" sz="20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įgaliotas asmuo turi užtikrinti, kad mokiniai iki 18 metų ugdymo procese dalyvautų pasitikrinę sveikatą ir pateikę vaiko sveikatos pažymėjimą, ne anksčiau kaip prieš metus</a:t>
            </a:r>
            <a:r>
              <a:rPr lang="lt-LT" altLang="lt-LT" sz="20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lt-LT" dirty="0"/>
          </a:p>
        </p:txBody>
      </p:sp>
      <p:pic>
        <p:nvPicPr>
          <p:cNvPr id="4" name="Paveikslėlis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6403" y="0"/>
            <a:ext cx="4395597" cy="109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476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aveikslėlis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26013" y="169333"/>
            <a:ext cx="3665987" cy="914400"/>
          </a:xfrm>
          <a:prstGeom prst="rect">
            <a:avLst/>
          </a:prstGeom>
        </p:spPr>
      </p:pic>
      <p:sp>
        <p:nvSpPr>
          <p:cNvPr id="6" name="Stačiakampis 5"/>
          <p:cNvSpPr/>
          <p:nvPr/>
        </p:nvSpPr>
        <p:spPr>
          <a:xfrm>
            <a:off x="736599" y="1244601"/>
            <a:ext cx="10905068" cy="20867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9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lt-LT" alt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Biuro pastangomis sukurta Sveikatos biuro programa, skirta Klaipėdos mokinių sveikatos duomenų kaupimui</a:t>
            </a:r>
            <a:r>
              <a:rPr lang="lt-LT" alt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lt-LT" alt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buClr>
                <a:schemeClr val="tx1"/>
              </a:buClr>
              <a:buFont typeface="Wingdings" panose="05000000000000000000" pitchFamily="2" charset="2"/>
              <a:buChar char="v"/>
            </a:pPr>
            <a:endParaRPr lang="en-US" alt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9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lt-LT" alt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Duomenys </a:t>
            </a:r>
            <a:r>
              <a:rPr lang="lt-LT" alt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prieinami tik Biuro darbuotojams, nes siekiama užtikrinti asmens duomenų konfidencialumą.</a:t>
            </a:r>
          </a:p>
          <a:p>
            <a:pPr>
              <a:lnSpc>
                <a:spcPct val="90000"/>
              </a:lnSpc>
              <a:buClr>
                <a:schemeClr val="tx1"/>
              </a:buClr>
              <a:buFont typeface="Wingdings" panose="05000000000000000000" pitchFamily="2" charset="2"/>
              <a:buChar char="v"/>
            </a:pPr>
            <a:endParaRPr lang="en-US" alt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9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lt-LT" alt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Duomenų </a:t>
            </a:r>
            <a:r>
              <a:rPr lang="lt-LT" alt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šaltinis yra Vaiko sveikatos pažymėjimai (Forma </a:t>
            </a:r>
            <a:r>
              <a:rPr lang="en-US" alt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027-1/a</a:t>
            </a:r>
            <a:r>
              <a:rPr lang="lt-LT" alt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>
              <a:lnSpc>
                <a:spcPct val="90000"/>
              </a:lnSpc>
              <a:buClr>
                <a:schemeClr val="tx1"/>
              </a:buClr>
              <a:buFont typeface="Wingdings" panose="05000000000000000000" pitchFamily="2" charset="2"/>
              <a:buChar char="v"/>
            </a:pPr>
            <a:endParaRPr lang="en-US" alt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9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lt-LT" alt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Mokinių </a:t>
            </a:r>
            <a:r>
              <a:rPr lang="lt-LT" alt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sveikatos duomenų analizė apima pasitikrinusiųjų ir pažymas į mokyklas pristačiusiųjų mokinių skaičių.</a:t>
            </a:r>
            <a:endParaRPr lang="en-US" altLang="lt-LT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buClr>
                <a:schemeClr val="tx1"/>
              </a:buClr>
              <a:buFont typeface="Wingdings" panose="05000000000000000000" pitchFamily="2" charset="2"/>
              <a:buChar char="v"/>
            </a:pPr>
            <a:endParaRPr lang="en-US" alt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4558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t-LT" altLang="lt-LT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Mokinių profilaktinių sveikatos duomenų rezultatų svarba</a:t>
            </a:r>
            <a:endParaRPr lang="lt-LT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lt-LT" altLang="lt-LT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Kasmetinių</a:t>
            </a:r>
            <a:r>
              <a:rPr lang="en-US" altLang="lt-LT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altLang="lt-LT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mokinių profilaktinių patikrinimų duomenys reikalingi kryptingai planuoti ir įgyvendinti sveikatos priežiūrą mokykloje, organizuoti tikslesnes sveikatos stiprinimo priemones, susijusias su ligų ir traumų profilaktika.</a:t>
            </a:r>
            <a:endParaRPr lang="lt-L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aveikslėlis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81219" y="30450"/>
            <a:ext cx="3410782" cy="858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8996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770313" y="810809"/>
            <a:ext cx="10515600" cy="1325562"/>
          </a:xfrm>
        </p:spPr>
        <p:txBody>
          <a:bodyPr>
            <a:normAutofit fontScale="90000"/>
          </a:bodyPr>
          <a:lstStyle/>
          <a:p>
            <a:pPr marL="342900" lvl="0" indent="-342900" algn="ctr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CA" altLang="lt-LT" sz="3200" dirty="0" err="1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Mokini</a:t>
            </a:r>
            <a:r>
              <a:rPr lang="lt-LT" altLang="lt-LT" sz="3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ų, profilaktiškai besitikrinančių sveikatą kiekvienais metais, skaičius (proc.) išlieka panašus:</a:t>
            </a:r>
            <a:br>
              <a:rPr lang="lt-LT" altLang="lt-LT" sz="3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 algn="just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en-CA" altLang="lt-LT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2012m</a:t>
            </a:r>
            <a:r>
              <a:rPr lang="en-CA" altLang="lt-LT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-  98%</a:t>
            </a:r>
          </a:p>
          <a:p>
            <a:pPr marL="342900" lvl="0" indent="-342900" algn="just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en-CA" altLang="lt-LT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2013m</a:t>
            </a:r>
            <a:r>
              <a:rPr lang="en-CA" altLang="lt-LT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-  96%</a:t>
            </a:r>
            <a:endParaRPr lang="lt-LT" altLang="lt-LT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en-US" altLang="lt-LT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2015m</a:t>
            </a:r>
            <a:r>
              <a:rPr lang="en-US" altLang="lt-LT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– 98</a:t>
            </a:r>
            <a:r>
              <a:rPr lang="en-US" altLang="lt-LT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</a:p>
          <a:p>
            <a:pPr marL="342900" lvl="0" indent="-342900" algn="just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en-US" altLang="lt-LT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2016 m. – 98%</a:t>
            </a:r>
            <a:endParaRPr lang="lt-LT" altLang="lt-LT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t-LT" dirty="0"/>
          </a:p>
        </p:txBody>
      </p:sp>
      <p:pic>
        <p:nvPicPr>
          <p:cNvPr id="4" name="Paveikslėlis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3771" y="-1"/>
            <a:ext cx="3221124" cy="810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2904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urinio vietos rezervavimo ženklas 5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926522098"/>
              </p:ext>
            </p:extLst>
          </p:nvPr>
        </p:nvGraphicFramePr>
        <p:xfrm>
          <a:off x="665018" y="764771"/>
          <a:ext cx="10889673" cy="54153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Paveikslėlis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99875" y="0"/>
            <a:ext cx="3292125" cy="829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6363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urinio vietos rezervavimo ženklas 5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20557924"/>
              </p:ext>
            </p:extLst>
          </p:nvPr>
        </p:nvGraphicFramePr>
        <p:xfrm>
          <a:off x="1113905" y="829128"/>
          <a:ext cx="10141528" cy="50729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Paveikslėlis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99875" y="0"/>
            <a:ext cx="3292125" cy="829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3968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914400" y="0"/>
            <a:ext cx="10515600" cy="1325562"/>
          </a:xfrm>
        </p:spPr>
        <p:txBody>
          <a:bodyPr/>
          <a:lstStyle/>
          <a:p>
            <a:r>
              <a:rPr lang="lt-LT" altLang="lt-LT" sz="20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VAIKO SVEIKATOS PAŽYMĖJIME – </a:t>
            </a:r>
            <a:r>
              <a:rPr lang="lt-LT" altLang="lt-LT" sz="2000" b="1" u="sng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dantų ir žandikaulių būklės įvertinimas</a:t>
            </a:r>
            <a:endParaRPr lang="lt-LT" dirty="0"/>
          </a:p>
        </p:txBody>
      </p:sp>
      <p:pic>
        <p:nvPicPr>
          <p:cNvPr id="6" name="Turinio vietos rezervavimo ženklas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31519" y="1005840"/>
            <a:ext cx="4821829" cy="5852160"/>
          </a:xfrm>
          <a:prstGeom prst="rect">
            <a:avLst/>
          </a:prstGeom>
        </p:spPr>
      </p:pic>
      <p:sp>
        <p:nvSpPr>
          <p:cNvPr id="5" name="Turinio vietos rezervavimo ženklas 4"/>
          <p:cNvSpPr>
            <a:spLocks noGrp="1"/>
          </p:cNvSpPr>
          <p:nvPr>
            <p:ph sz="half" idx="2"/>
          </p:nvPr>
        </p:nvSpPr>
        <p:spPr>
          <a:xfrm>
            <a:off x="5553348" y="1712422"/>
            <a:ext cx="5651269" cy="4929447"/>
          </a:xfrm>
        </p:spPr>
        <p:txBody>
          <a:bodyPr/>
          <a:lstStyle/>
          <a:p>
            <a:pPr marL="0" lvl="0" indent="0" algn="just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lt-LT" altLang="lt-LT" sz="20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Nuo 2013 m. vaikas profilaktiškai turi apsilankyti pas gydytoją odontologą, kuris turi įvertinti dantų ir žandikaulių būklę.</a:t>
            </a:r>
          </a:p>
          <a:p>
            <a:pPr marL="0" lvl="0" indent="0" algn="just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endParaRPr lang="lt-LT" altLang="lt-LT" sz="2000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lt-LT" altLang="lt-LT" sz="20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lt-LT" sz="20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</a:t>
            </a:r>
            <a:r>
              <a:rPr lang="lt-LT" altLang="lt-LT" sz="20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lt-LT" altLang="lt-LT" sz="20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m. profilaktiškai buvo patikrinta ir įvertinta </a:t>
            </a:r>
            <a:r>
              <a:rPr lang="lt-LT" altLang="lt-LT" sz="2000" kern="0" dirty="0">
                <a:solidFill>
                  <a:srgbClr val="000000"/>
                </a:solidFill>
                <a:latin typeface="Arial"/>
                <a:cs typeface="Times New Roman" panose="02020603050405020304" pitchFamily="18" charset="0"/>
              </a:rPr>
              <a:t>~</a:t>
            </a:r>
            <a:r>
              <a:rPr lang="lt-LT" altLang="lt-LT" sz="20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altLang="lt-LT" sz="20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94 </a:t>
            </a:r>
            <a:r>
              <a:rPr lang="lt-LT" altLang="lt-LT" sz="20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proc. mokinių dantų ir žandikaulių būklė.</a:t>
            </a:r>
          </a:p>
          <a:p>
            <a:endParaRPr lang="lt-LT" dirty="0"/>
          </a:p>
        </p:txBody>
      </p:sp>
      <p:pic>
        <p:nvPicPr>
          <p:cNvPr id="7" name="Paveikslėlis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9529" y="5971251"/>
            <a:ext cx="2664183" cy="670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990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urinio vietos rezervavimo ženklas 5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669476837"/>
              </p:ext>
            </p:extLst>
          </p:nvPr>
        </p:nvGraphicFramePr>
        <p:xfrm>
          <a:off x="857839" y="806721"/>
          <a:ext cx="10622037" cy="48293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Paveikslėlis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0049" y="0"/>
            <a:ext cx="3204883" cy="806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525892"/>
      </p:ext>
    </p:extLst>
  </p:cSld>
  <p:clrMapOvr>
    <a:masterClrMapping/>
  </p:clrMapOvr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TM02900722[[fn=Valdybos posėdis]]</Template>
  <TotalTime>668</TotalTime>
  <Words>327</Words>
  <Application>Microsoft Office PowerPoint</Application>
  <PresentationFormat>Plačiaekranė</PresentationFormat>
  <Paragraphs>36</Paragraphs>
  <Slides>10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6</vt:i4>
      </vt:variant>
      <vt:variant>
        <vt:lpstr>Tema</vt:lpstr>
      </vt:variant>
      <vt:variant>
        <vt:i4>3</vt:i4>
      </vt:variant>
      <vt:variant>
        <vt:lpstr>Skaidrių pavadinimai</vt:lpstr>
      </vt:variant>
      <vt:variant>
        <vt:i4>10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Wingdings</vt:lpstr>
      <vt:lpstr>Wingdings 2</vt:lpstr>
      <vt:lpstr>HDOfficeLightV0</vt:lpstr>
      <vt:lpstr>1_HDOfficeLightV0</vt:lpstr>
      <vt:lpstr>2_HDOfficeLightV0</vt:lpstr>
      <vt:lpstr>Vitės pagrindinės mokyklos mokinių sveikatos rodiklių 2016 m.m. analizė</vt:lpstr>
      <vt:lpstr>Vaiko sveikatos pažymėjimo pateikimas bendrojo lavinimo mokyklai</vt:lpstr>
      <vt:lpstr>„PowerPoint“ pateiktis</vt:lpstr>
      <vt:lpstr>Mokinių profilaktinių sveikatos duomenų rezultatų svarba</vt:lpstr>
      <vt:lpstr>Mokinių, profilaktiškai besitikrinančių sveikatą kiekvienais metais, skaičius (proc.) išlieka panašus: </vt:lpstr>
      <vt:lpstr>„PowerPoint“ pateiktis</vt:lpstr>
      <vt:lpstr>„PowerPoint“ pateiktis</vt:lpstr>
      <vt:lpstr>VAIKO SVEIKATOS PAŽYMĖJIME – dantų ir žandikaulių būklės įvertinimas</vt:lpstr>
      <vt:lpstr>„PowerPoint“ pateiktis</vt:lpstr>
      <vt:lpstr>Rekomendacijos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Vitės pagrindinės mokyklos mokinių sveikatos rodiklių 2016/2017 m.m. analizė</dc:title>
  <dc:creator>Darbuotojas</dc:creator>
  <cp:lastModifiedBy>Darbuotojas</cp:lastModifiedBy>
  <cp:revision>35</cp:revision>
  <dcterms:created xsi:type="dcterms:W3CDTF">2017-04-27T06:56:05Z</dcterms:created>
  <dcterms:modified xsi:type="dcterms:W3CDTF">2017-05-03T09:54:11Z</dcterms:modified>
</cp:coreProperties>
</file>