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4" r:id="rId7"/>
    <p:sldId id="272" r:id="rId8"/>
    <p:sldId id="273" r:id="rId9"/>
    <p:sldId id="274" r:id="rId10"/>
    <p:sldId id="271" r:id="rId11"/>
    <p:sldId id="269" r:id="rId12"/>
    <p:sldId id="278" r:id="rId13"/>
    <p:sldId id="263" r:id="rId14"/>
    <p:sldId id="270" r:id="rId15"/>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5F5F"/>
    <a:srgbClr val="4D4D4D"/>
    <a:srgbClr val="969696"/>
    <a:srgbClr val="FF6600"/>
    <a:srgbClr val="060E08"/>
    <a:srgbClr val="00FF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115" d="100"/>
          <a:sy n="115" d="100"/>
        </p:scale>
        <p:origin x="25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darbalapis.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darbalapis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darbalapis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darbalapis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all" spc="50" baseline="0">
                <a:solidFill>
                  <a:schemeClr val="tx1"/>
                </a:solidFill>
                <a:latin typeface="Times New Roman" panose="02020603050405020304" pitchFamily="18" charset="0"/>
                <a:ea typeface="+mn-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Mokinių pasiskirstymas pagal kūno masės </a:t>
            </a:r>
            <a:r>
              <a:rPr lang="lt-LT" dirty="0" smtClean="0">
                <a:solidFill>
                  <a:schemeClr val="tx1"/>
                </a:solidFill>
                <a:latin typeface="Times New Roman" panose="02020603050405020304" pitchFamily="18" charset="0"/>
                <a:cs typeface="Times New Roman" panose="02020603050405020304" pitchFamily="18" charset="0"/>
              </a:rPr>
              <a:t>indeksą</a:t>
            </a:r>
            <a:r>
              <a:rPr lang="en-US" dirty="0" smtClean="0">
                <a:solidFill>
                  <a:schemeClr val="tx1"/>
                </a:solidFill>
                <a:latin typeface="Times New Roman" panose="02020603050405020304" pitchFamily="18" charset="0"/>
                <a:cs typeface="Times New Roman" panose="02020603050405020304" pitchFamily="18" charset="0"/>
              </a:rPr>
              <a:t> 2018 m. </a:t>
            </a:r>
            <a:r>
              <a:rPr lang="lt-LT" dirty="0" smtClean="0">
                <a:solidFill>
                  <a:schemeClr val="tx1"/>
                </a:solidFill>
                <a:latin typeface="Times New Roman" panose="02020603050405020304" pitchFamily="18" charset="0"/>
                <a:cs typeface="Times New Roman" panose="02020603050405020304" pitchFamily="18" charset="0"/>
              </a:rPr>
              <a:t> </a:t>
            </a:r>
            <a:r>
              <a:rPr lang="lt-LT" dirty="0">
                <a:solidFill>
                  <a:schemeClr val="tx1"/>
                </a:solidFill>
                <a:latin typeface="Times New Roman" panose="02020603050405020304" pitchFamily="18" charset="0"/>
                <a:cs typeface="Times New Roman" panose="02020603050405020304" pitchFamily="18" charset="0"/>
              </a:rPr>
              <a:t>(proc.)</a:t>
            </a:r>
          </a:p>
        </c:rich>
      </c:tx>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pieChart>
        <c:varyColors val="1"/>
        <c:ser>
          <c:idx val="0"/>
          <c:order val="0"/>
          <c:tx>
            <c:strRef>
              <c:f>Lapas1!$B$1</c:f>
              <c:strCache>
                <c:ptCount val="1"/>
                <c:pt idx="0">
                  <c:v>Mokinių pasiskirstymas pagal kūno masės indeksą (proc.)</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D864-4F43-A5FD-ACE7D9186A16}"/>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D864-4F43-A5FD-ACE7D9186A16}"/>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D864-4F43-A5FD-ACE7D9186A16}"/>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D864-4F43-A5FD-ACE7D9186A16}"/>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lt-LT"/>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Lapas1!$A$2:$A$5</c:f>
              <c:strCache>
                <c:ptCount val="4"/>
                <c:pt idx="0">
                  <c:v>Vaikų, turinčių per mažą KMI, dalis %</c:v>
                </c:pt>
                <c:pt idx="1">
                  <c:v>Vaikų, turinčių normalų KMI, dalis (%)</c:v>
                </c:pt>
                <c:pt idx="2">
                  <c:v>Vaikų, turinčių didelį KMI, dalis (antsvoris) (%)</c:v>
                </c:pt>
                <c:pt idx="3">
                  <c:v>Vaikų, turinčių labai didelį KMI, dalis (nutukimas) (%)</c:v>
                </c:pt>
              </c:strCache>
            </c:strRef>
          </c:cat>
          <c:val>
            <c:numRef>
              <c:f>Lapas1!$B$2:$B$5</c:f>
              <c:numCache>
                <c:formatCode>0.00%</c:formatCode>
                <c:ptCount val="4"/>
                <c:pt idx="0">
                  <c:v>0.14349999999999999</c:v>
                </c:pt>
                <c:pt idx="1">
                  <c:v>0.63529999999999998</c:v>
                </c:pt>
                <c:pt idx="2">
                  <c:v>0.14349999999999999</c:v>
                </c:pt>
                <c:pt idx="3">
                  <c:v>7.2900000000000006E-2</c:v>
                </c:pt>
              </c:numCache>
            </c:numRef>
          </c:val>
          <c:extLst>
            <c:ext xmlns:c16="http://schemas.microsoft.com/office/drawing/2014/chart" uri="{C3380CC4-5D6E-409C-BE32-E72D297353CC}">
              <c16:uniqueId val="{00000000-C629-47E2-A947-1C112B0122BD}"/>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layout>
        <c:manualLayout>
          <c:xMode val="edge"/>
          <c:yMode val="edge"/>
          <c:x val="0.17898560728640234"/>
          <c:y val="0.14251737295915362"/>
          <c:w val="0.66631594323052157"/>
          <c:h val="0.1780295288342623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Mokinių dalis, turinčių žandikaulių ir pavienių dantų </a:t>
            </a:r>
            <a:r>
              <a:rPr lang="lt-LT" dirty="0" err="1">
                <a:solidFill>
                  <a:schemeClr val="tx1"/>
                </a:solidFill>
                <a:latin typeface="Times New Roman" panose="02020603050405020304" pitchFamily="18" charset="0"/>
                <a:cs typeface="Times New Roman" panose="02020603050405020304" pitchFamily="18" charset="0"/>
              </a:rPr>
              <a:t>sąkandžio</a:t>
            </a:r>
            <a:r>
              <a:rPr lang="lt-LT" dirty="0">
                <a:solidFill>
                  <a:schemeClr val="tx1"/>
                </a:solidFill>
                <a:latin typeface="Times New Roman" panose="02020603050405020304" pitchFamily="18" charset="0"/>
                <a:cs typeface="Times New Roman" panose="02020603050405020304" pitchFamily="18" charset="0"/>
              </a:rPr>
              <a:t> patologiją 2018 m. (proc.)</a:t>
            </a:r>
          </a:p>
        </c:rich>
      </c:tx>
      <c:layout/>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Vaikų, turinčių žandikaulių patologiją</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Lapas1!$A$2:$A$9</c:f>
              <c:strCache>
                <c:ptCount val="8"/>
                <c:pt idx="0">
                  <c:v>1 klasė</c:v>
                </c:pt>
                <c:pt idx="1">
                  <c:v>2 klasė</c:v>
                </c:pt>
                <c:pt idx="2">
                  <c:v>3 klasė</c:v>
                </c:pt>
                <c:pt idx="3">
                  <c:v>4 klasė</c:v>
                </c:pt>
                <c:pt idx="4">
                  <c:v>5 klasė</c:v>
                </c:pt>
                <c:pt idx="5">
                  <c:v>6 klasė</c:v>
                </c:pt>
                <c:pt idx="6">
                  <c:v>7 klasė</c:v>
                </c:pt>
                <c:pt idx="7">
                  <c:v>8 klasė</c:v>
                </c:pt>
              </c:strCache>
            </c:strRef>
          </c:cat>
          <c:val>
            <c:numRef>
              <c:f>Lapas1!$B$2:$B$9</c:f>
              <c:numCache>
                <c:formatCode>General</c:formatCode>
                <c:ptCount val="8"/>
                <c:pt idx="0">
                  <c:v>20.59</c:v>
                </c:pt>
                <c:pt idx="1">
                  <c:v>27.14</c:v>
                </c:pt>
                <c:pt idx="2">
                  <c:v>19.149999999999999</c:v>
                </c:pt>
                <c:pt idx="3">
                  <c:v>32.5</c:v>
                </c:pt>
                <c:pt idx="4">
                  <c:v>31.75</c:v>
                </c:pt>
                <c:pt idx="5">
                  <c:v>18.920000000000002</c:v>
                </c:pt>
                <c:pt idx="6">
                  <c:v>16.670000000000002</c:v>
                </c:pt>
                <c:pt idx="7">
                  <c:v>47.62</c:v>
                </c:pt>
              </c:numCache>
            </c:numRef>
          </c:val>
          <c:extLst>
            <c:ext xmlns:c16="http://schemas.microsoft.com/office/drawing/2014/chart" uri="{C3380CC4-5D6E-409C-BE32-E72D297353CC}">
              <c16:uniqueId val="{00000000-C089-4D8A-88A9-B9549CBF3054}"/>
            </c:ext>
          </c:extLst>
        </c:ser>
        <c:ser>
          <c:idx val="1"/>
          <c:order val="1"/>
          <c:tx>
            <c:strRef>
              <c:f>Lapas1!$C$1</c:f>
              <c:strCache>
                <c:ptCount val="1"/>
                <c:pt idx="0">
                  <c:v>Vaikų, turinčių pavienių dantų sąkandžio patologiją</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Lapas1!$A$2:$A$9</c:f>
              <c:strCache>
                <c:ptCount val="8"/>
                <c:pt idx="0">
                  <c:v>1 klasė</c:v>
                </c:pt>
                <c:pt idx="1">
                  <c:v>2 klasė</c:v>
                </c:pt>
                <c:pt idx="2">
                  <c:v>3 klasė</c:v>
                </c:pt>
                <c:pt idx="3">
                  <c:v>4 klasė</c:v>
                </c:pt>
                <c:pt idx="4">
                  <c:v>5 klasė</c:v>
                </c:pt>
                <c:pt idx="5">
                  <c:v>6 klasė</c:v>
                </c:pt>
                <c:pt idx="6">
                  <c:v>7 klasė</c:v>
                </c:pt>
                <c:pt idx="7">
                  <c:v>8 klasė</c:v>
                </c:pt>
              </c:strCache>
            </c:strRef>
          </c:cat>
          <c:val>
            <c:numRef>
              <c:f>Lapas1!$C$2:$C$9</c:f>
              <c:numCache>
                <c:formatCode>General</c:formatCode>
                <c:ptCount val="8"/>
                <c:pt idx="0">
                  <c:v>10.29</c:v>
                </c:pt>
                <c:pt idx="1">
                  <c:v>24.29</c:v>
                </c:pt>
                <c:pt idx="2">
                  <c:v>19.149999999999999</c:v>
                </c:pt>
                <c:pt idx="3">
                  <c:v>7.5</c:v>
                </c:pt>
                <c:pt idx="4">
                  <c:v>22.22</c:v>
                </c:pt>
                <c:pt idx="5">
                  <c:v>27.03</c:v>
                </c:pt>
                <c:pt idx="6">
                  <c:v>8.33</c:v>
                </c:pt>
                <c:pt idx="7">
                  <c:v>19.05</c:v>
                </c:pt>
              </c:numCache>
            </c:numRef>
          </c:val>
          <c:extLst>
            <c:ext xmlns:c16="http://schemas.microsoft.com/office/drawing/2014/chart" uri="{C3380CC4-5D6E-409C-BE32-E72D297353CC}">
              <c16:uniqueId val="{00000001-C089-4D8A-88A9-B9549CBF3054}"/>
            </c:ext>
          </c:extLst>
        </c:ser>
        <c:ser>
          <c:idx val="2"/>
          <c:order val="2"/>
          <c:tx>
            <c:strRef>
              <c:f>Lapas1!$D$1</c:f>
              <c:strCache>
                <c:ptCount val="1"/>
                <c:pt idx="0">
                  <c:v>Stulpelis1</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Lapas1!$A$2:$A$9</c:f>
              <c:strCache>
                <c:ptCount val="8"/>
                <c:pt idx="0">
                  <c:v>1 klasė</c:v>
                </c:pt>
                <c:pt idx="1">
                  <c:v>2 klasė</c:v>
                </c:pt>
                <c:pt idx="2">
                  <c:v>3 klasė</c:v>
                </c:pt>
                <c:pt idx="3">
                  <c:v>4 klasė</c:v>
                </c:pt>
                <c:pt idx="4">
                  <c:v>5 klasė</c:v>
                </c:pt>
                <c:pt idx="5">
                  <c:v>6 klasė</c:v>
                </c:pt>
                <c:pt idx="6">
                  <c:v>7 klasė</c:v>
                </c:pt>
                <c:pt idx="7">
                  <c:v>8 klasė</c:v>
                </c:pt>
              </c:strCache>
            </c:strRef>
          </c:cat>
          <c:val>
            <c:numRef>
              <c:f>Lapas1!$D$2:$D$9</c:f>
              <c:numCache>
                <c:formatCode>General</c:formatCode>
                <c:ptCount val="8"/>
              </c:numCache>
            </c:numRef>
          </c:val>
          <c:extLst>
            <c:ext xmlns:c16="http://schemas.microsoft.com/office/drawing/2014/chart" uri="{C3380CC4-5D6E-409C-BE32-E72D297353CC}">
              <c16:uniqueId val="{00000002-C089-4D8A-88A9-B9549CBF3054}"/>
            </c:ext>
          </c:extLst>
        </c:ser>
        <c:dLbls>
          <c:dLblPos val="outEnd"/>
          <c:showLegendKey val="0"/>
          <c:showVal val="1"/>
          <c:showCatName val="0"/>
          <c:showSerName val="0"/>
          <c:showPercent val="0"/>
          <c:showBubbleSize val="0"/>
        </c:dLbls>
        <c:gapWidth val="100"/>
        <c:overlap val="-24"/>
        <c:axId val="418194088"/>
        <c:axId val="418200648"/>
      </c:barChart>
      <c:catAx>
        <c:axId val="418194088"/>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18200648"/>
        <c:crosses val="autoZero"/>
        <c:auto val="1"/>
        <c:lblAlgn val="ctr"/>
        <c:lblOffset val="100"/>
        <c:noMultiLvlLbl val="0"/>
      </c:catAx>
      <c:valAx>
        <c:axId val="418200648"/>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lt-LT"/>
          </a:p>
        </c:txPr>
        <c:crossAx val="418194088"/>
        <c:crosses val="autoZero"/>
        <c:crossBetween val="between"/>
      </c:valAx>
      <c:spPr>
        <a:noFill/>
        <a:ln>
          <a:noFill/>
        </a:ln>
        <a:effectLst/>
      </c:spPr>
    </c:plotArea>
    <c:legend>
      <c:legendPos val="b"/>
      <c:legendEntry>
        <c:idx val="2"/>
        <c:delete val="1"/>
      </c:legendEntry>
      <c:layout>
        <c:manualLayout>
          <c:xMode val="edge"/>
          <c:yMode val="edge"/>
          <c:x val="0.14876548522336833"/>
          <c:y val="0.90806913901648367"/>
          <c:w val="0.68925711594423567"/>
          <c:h val="9.1930860983516272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62216136026476"/>
          <c:y val="1.7511854974263087E-2"/>
          <c:w val="0.83286460116398497"/>
          <c:h val="0.8894857168071062"/>
        </c:manualLayout>
      </c:layout>
      <c:barChart>
        <c:barDir val="bar"/>
        <c:grouping val="clustered"/>
        <c:varyColors val="0"/>
        <c:ser>
          <c:idx val="0"/>
          <c:order val="0"/>
          <c:tx>
            <c:strRef>
              <c:f>Lapas1!$B$1</c:f>
              <c:strCache>
                <c:ptCount val="1"/>
                <c:pt idx="0">
                  <c:v>Stulpelis1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Regos sutrikimai</c:v>
                </c:pt>
                <c:pt idx="1">
                  <c:v>Kraujotakos sistema</c:v>
                </c:pt>
                <c:pt idx="2">
                  <c:v>Kvėpavimo sistema</c:v>
                </c:pt>
                <c:pt idx="3">
                  <c:v>Nervų sistema</c:v>
                </c:pt>
                <c:pt idx="4">
                  <c:v>Virškinimo sistema</c:v>
                </c:pt>
                <c:pt idx="5">
                  <c:v>Urogenitalinė sistema</c:v>
                </c:pt>
                <c:pt idx="6">
                  <c:v>Endokrininė sistema</c:v>
                </c:pt>
                <c:pt idx="7">
                  <c:v>Oda ir jos priedai</c:v>
                </c:pt>
              </c:strCache>
            </c:strRef>
          </c:cat>
          <c:val>
            <c:numRef>
              <c:f>Lapas1!$B$2:$B$9</c:f>
              <c:numCache>
                <c:formatCode>General</c:formatCode>
                <c:ptCount val="8"/>
                <c:pt idx="0">
                  <c:v>69.88</c:v>
                </c:pt>
                <c:pt idx="1">
                  <c:v>16.399999999999999</c:v>
                </c:pt>
                <c:pt idx="2">
                  <c:v>14.8</c:v>
                </c:pt>
                <c:pt idx="3">
                  <c:v>6.5</c:v>
                </c:pt>
                <c:pt idx="4">
                  <c:v>1.4</c:v>
                </c:pt>
                <c:pt idx="5">
                  <c:v>2.2999999999999998</c:v>
                </c:pt>
                <c:pt idx="6">
                  <c:v>2.2999999999999998</c:v>
                </c:pt>
                <c:pt idx="7">
                  <c:v>3.7</c:v>
                </c:pt>
              </c:numCache>
            </c:numRef>
          </c:val>
          <c:extLst>
            <c:ext xmlns:c16="http://schemas.microsoft.com/office/drawing/2014/chart" uri="{C3380CC4-5D6E-409C-BE32-E72D297353CC}">
              <c16:uniqueId val="{00000000-4F2F-4440-9BFE-6C0D46D54BE7}"/>
            </c:ext>
          </c:extLst>
        </c:ser>
        <c:ser>
          <c:idx val="1"/>
          <c:order val="1"/>
          <c:tx>
            <c:strRef>
              <c:f>Lapas1!$C$1</c:f>
              <c:strCache>
                <c:ptCount val="1"/>
                <c:pt idx="0">
                  <c:v>Stulpelis3</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Regos sutrikimai</c:v>
                </c:pt>
                <c:pt idx="1">
                  <c:v>Kraujotakos sistema</c:v>
                </c:pt>
                <c:pt idx="2">
                  <c:v>Kvėpavimo sistema</c:v>
                </c:pt>
                <c:pt idx="3">
                  <c:v>Nervų sistema</c:v>
                </c:pt>
                <c:pt idx="4">
                  <c:v>Virškinimo sistema</c:v>
                </c:pt>
                <c:pt idx="5">
                  <c:v>Urogenitalinė sistema</c:v>
                </c:pt>
                <c:pt idx="6">
                  <c:v>Endokrininė sistema</c:v>
                </c:pt>
                <c:pt idx="7">
                  <c:v>Oda ir jos priedai</c:v>
                </c:pt>
              </c:strCache>
            </c:strRef>
          </c:cat>
          <c:val>
            <c:numRef>
              <c:f>Lapas1!$C$2:$C$9</c:f>
              <c:numCache>
                <c:formatCode>General</c:formatCode>
                <c:ptCount val="8"/>
              </c:numCache>
            </c:numRef>
          </c:val>
          <c:extLst>
            <c:ext xmlns:c16="http://schemas.microsoft.com/office/drawing/2014/chart" uri="{C3380CC4-5D6E-409C-BE32-E72D297353CC}">
              <c16:uniqueId val="{00000001-4F2F-4440-9BFE-6C0D46D54BE7}"/>
            </c:ext>
          </c:extLst>
        </c:ser>
        <c:ser>
          <c:idx val="2"/>
          <c:order val="2"/>
          <c:tx>
            <c:strRef>
              <c:f>Lapas1!$D$1</c:f>
              <c:strCache>
                <c:ptCount val="1"/>
                <c:pt idx="0">
                  <c:v>Stulpelis2</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Regos sutrikimai</c:v>
                </c:pt>
                <c:pt idx="1">
                  <c:v>Kraujotakos sistema</c:v>
                </c:pt>
                <c:pt idx="2">
                  <c:v>Kvėpavimo sistema</c:v>
                </c:pt>
                <c:pt idx="3">
                  <c:v>Nervų sistema</c:v>
                </c:pt>
                <c:pt idx="4">
                  <c:v>Virškinimo sistema</c:v>
                </c:pt>
                <c:pt idx="5">
                  <c:v>Urogenitalinė sistema</c:v>
                </c:pt>
                <c:pt idx="6">
                  <c:v>Endokrininė sistema</c:v>
                </c:pt>
                <c:pt idx="7">
                  <c:v>Oda ir jos priedai</c:v>
                </c:pt>
              </c:strCache>
            </c:strRef>
          </c:cat>
          <c:val>
            <c:numRef>
              <c:f>Lapas1!$D$2:$D$9</c:f>
              <c:numCache>
                <c:formatCode>General</c:formatCode>
                <c:ptCount val="8"/>
              </c:numCache>
            </c:numRef>
          </c:val>
          <c:extLst>
            <c:ext xmlns:c16="http://schemas.microsoft.com/office/drawing/2014/chart" uri="{C3380CC4-5D6E-409C-BE32-E72D297353CC}">
              <c16:uniqueId val="{00000002-4F2F-4440-9BFE-6C0D46D54BE7}"/>
            </c:ext>
          </c:extLst>
        </c:ser>
        <c:dLbls>
          <c:dLblPos val="inEnd"/>
          <c:showLegendKey val="0"/>
          <c:showVal val="1"/>
          <c:showCatName val="0"/>
          <c:showSerName val="0"/>
          <c:showPercent val="0"/>
          <c:showBubbleSize val="0"/>
        </c:dLbls>
        <c:gapWidth val="115"/>
        <c:overlap val="-20"/>
        <c:axId val="463646200"/>
        <c:axId val="463656040"/>
      </c:barChart>
      <c:catAx>
        <c:axId val="463646200"/>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63656040"/>
        <c:crosses val="autoZero"/>
        <c:auto val="1"/>
        <c:lblAlgn val="ctr"/>
        <c:lblOffset val="100"/>
        <c:noMultiLvlLbl val="0"/>
      </c:catAx>
      <c:valAx>
        <c:axId val="4636560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4636462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904093863643577E-2"/>
          <c:y val="0.1014690704099132"/>
          <c:w val="0.92892870796329807"/>
          <c:h val="0.61721668705732358"/>
        </c:manualLayout>
      </c:layout>
      <c:barChart>
        <c:barDir val="col"/>
        <c:grouping val="clustered"/>
        <c:varyColors val="0"/>
        <c:ser>
          <c:idx val="0"/>
          <c:order val="0"/>
          <c:tx>
            <c:strRef>
              <c:f>Lapas1!$B$1</c:f>
              <c:strCache>
                <c:ptCount val="1"/>
                <c:pt idx="0">
                  <c:v>Vaikų, priskiriamų pagrindinei fizinio ugdymo grupei dalis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3"/>
                <c:pt idx="0">
                  <c:v>Pagrindinė</c:v>
                </c:pt>
                <c:pt idx="1">
                  <c:v>Parengiamoji</c:v>
                </c:pt>
                <c:pt idx="2">
                  <c:v>Specialioji</c:v>
                </c:pt>
              </c:strCache>
            </c:strRef>
          </c:cat>
          <c:val>
            <c:numRef>
              <c:f>Lapas1!$B$2:$B$5</c:f>
              <c:numCache>
                <c:formatCode>General</c:formatCode>
                <c:ptCount val="4"/>
                <c:pt idx="0" formatCode="0.00%">
                  <c:v>0.98350000000000004</c:v>
                </c:pt>
              </c:numCache>
            </c:numRef>
          </c:val>
          <c:extLst>
            <c:ext xmlns:c16="http://schemas.microsoft.com/office/drawing/2014/chart" uri="{C3380CC4-5D6E-409C-BE32-E72D297353CC}">
              <c16:uniqueId val="{00000000-CAB2-40B1-9E62-1F15A3CD5CA4}"/>
            </c:ext>
          </c:extLst>
        </c:ser>
        <c:ser>
          <c:idx val="1"/>
          <c:order val="1"/>
          <c:tx>
            <c:strRef>
              <c:f>Lapas1!$C$1</c:f>
              <c:strCache>
                <c:ptCount val="1"/>
                <c:pt idx="0">
                  <c:v>Vaikų, priskiriamų parengiamajai fizinio ugdymo grupei, dalis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3"/>
                <c:pt idx="0">
                  <c:v>Pagrindinė</c:v>
                </c:pt>
                <c:pt idx="1">
                  <c:v>Parengiamoji</c:v>
                </c:pt>
                <c:pt idx="2">
                  <c:v>Specialioji</c:v>
                </c:pt>
              </c:strCache>
            </c:strRef>
          </c:cat>
          <c:val>
            <c:numRef>
              <c:f>Lapas1!$C$2:$C$5</c:f>
              <c:numCache>
                <c:formatCode>0.00%</c:formatCode>
                <c:ptCount val="4"/>
                <c:pt idx="1">
                  <c:v>4.4699999999999997E-2</c:v>
                </c:pt>
              </c:numCache>
            </c:numRef>
          </c:val>
          <c:extLst>
            <c:ext xmlns:c16="http://schemas.microsoft.com/office/drawing/2014/chart" uri="{C3380CC4-5D6E-409C-BE32-E72D297353CC}">
              <c16:uniqueId val="{00000001-CAB2-40B1-9E62-1F15A3CD5CA4}"/>
            </c:ext>
          </c:extLst>
        </c:ser>
        <c:ser>
          <c:idx val="2"/>
          <c:order val="2"/>
          <c:tx>
            <c:strRef>
              <c:f>Lapas1!$D$1</c:f>
              <c:strCache>
                <c:ptCount val="1"/>
                <c:pt idx="0">
                  <c:v>Vaikų, priskiriamų specialiajai fizinio ugdymo grupei, dalis (%)</c:v>
                </c:pt>
              </c:strCache>
            </c:strRef>
          </c:tx>
          <c:spPr>
            <a:solidFill>
              <a:srgbClr val="5F5F5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3"/>
                <c:pt idx="0">
                  <c:v>Pagrindinė</c:v>
                </c:pt>
                <c:pt idx="1">
                  <c:v>Parengiamoji</c:v>
                </c:pt>
                <c:pt idx="2">
                  <c:v>Specialioji</c:v>
                </c:pt>
              </c:strCache>
            </c:strRef>
          </c:cat>
          <c:val>
            <c:numRef>
              <c:f>Lapas1!$D$2:$D$5</c:f>
              <c:numCache>
                <c:formatCode>General</c:formatCode>
                <c:ptCount val="4"/>
                <c:pt idx="2" formatCode="0.00%">
                  <c:v>2.3999999999999998E-3</c:v>
                </c:pt>
              </c:numCache>
            </c:numRef>
          </c:val>
          <c:extLst>
            <c:ext xmlns:c16="http://schemas.microsoft.com/office/drawing/2014/chart" uri="{C3380CC4-5D6E-409C-BE32-E72D297353CC}">
              <c16:uniqueId val="{00000002-CAB2-40B1-9E62-1F15A3CD5CA4}"/>
            </c:ext>
          </c:extLst>
        </c:ser>
        <c:dLbls>
          <c:dLblPos val="outEnd"/>
          <c:showLegendKey val="0"/>
          <c:showVal val="1"/>
          <c:showCatName val="0"/>
          <c:showSerName val="0"/>
          <c:showPercent val="0"/>
          <c:showBubbleSize val="0"/>
        </c:dLbls>
        <c:gapWidth val="219"/>
        <c:overlap val="-27"/>
        <c:axId val="417566832"/>
        <c:axId val="417563552"/>
      </c:barChart>
      <c:catAx>
        <c:axId val="417566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17563552"/>
        <c:crosses val="autoZero"/>
        <c:auto val="1"/>
        <c:lblAlgn val="ctr"/>
        <c:lblOffset val="100"/>
        <c:noMultiLvlLbl val="0"/>
      </c:catAx>
      <c:valAx>
        <c:axId val="41756355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4175668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lt-LT"/>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Spustelėkite norėdami redaguoti šablono paantraštės stilių</a:t>
            </a:r>
            <a:endParaRPr lang="lt-LT"/>
          </a:p>
        </p:txBody>
      </p:sp>
      <p:sp>
        <p:nvSpPr>
          <p:cNvPr id="4" name="Datos vietos rezervavimo ženklas 3"/>
          <p:cNvSpPr>
            <a:spLocks noGrp="1"/>
          </p:cNvSpPr>
          <p:nvPr>
            <p:ph type="dt" sz="half" idx="10"/>
          </p:nvPr>
        </p:nvSpPr>
        <p:spPr/>
        <p:txBody>
          <a:bodyPr/>
          <a:lstStyle/>
          <a:p>
            <a:fld id="{062C48A5-ADE4-4ACB-8BB0-7DBFB55806E9}" type="datetimeFigureOut">
              <a:rPr lang="lt-LT" smtClean="0"/>
              <a:t>2020-01-23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3159808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062C48A5-ADE4-4ACB-8BB0-7DBFB55806E9}" type="datetimeFigureOut">
              <a:rPr lang="lt-LT" smtClean="0"/>
              <a:t>2020-01-23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3207741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062C48A5-ADE4-4ACB-8BB0-7DBFB55806E9}" type="datetimeFigureOut">
              <a:rPr lang="lt-LT" smtClean="0"/>
              <a:t>2020-01-23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331305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062C48A5-ADE4-4ACB-8BB0-7DBFB55806E9}" type="datetimeFigureOut">
              <a:rPr lang="lt-LT" smtClean="0"/>
              <a:t>2020-01-23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170531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Redaguoti šablono teksto stilius</a:t>
            </a:r>
          </a:p>
        </p:txBody>
      </p:sp>
      <p:sp>
        <p:nvSpPr>
          <p:cNvPr id="4" name="Datos vietos rezervavimo ženklas 3"/>
          <p:cNvSpPr>
            <a:spLocks noGrp="1"/>
          </p:cNvSpPr>
          <p:nvPr>
            <p:ph type="dt" sz="half" idx="10"/>
          </p:nvPr>
        </p:nvSpPr>
        <p:spPr/>
        <p:txBody>
          <a:bodyPr/>
          <a:lstStyle/>
          <a:p>
            <a:fld id="{062C48A5-ADE4-4ACB-8BB0-7DBFB55806E9}" type="datetimeFigureOut">
              <a:rPr lang="lt-LT" smtClean="0"/>
              <a:t>2020-01-23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3630585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5" name="Datos vietos rezervavimo ženklas 4"/>
          <p:cNvSpPr>
            <a:spLocks noGrp="1"/>
          </p:cNvSpPr>
          <p:nvPr>
            <p:ph type="dt" sz="half" idx="10"/>
          </p:nvPr>
        </p:nvSpPr>
        <p:spPr/>
        <p:txBody>
          <a:bodyPr/>
          <a:lstStyle/>
          <a:p>
            <a:fld id="{062C48A5-ADE4-4ACB-8BB0-7DBFB55806E9}" type="datetimeFigureOut">
              <a:rPr lang="lt-LT" smtClean="0"/>
              <a:t>2020-01-23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1062596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7" name="Datos vietos rezervavimo ženklas 6"/>
          <p:cNvSpPr>
            <a:spLocks noGrp="1"/>
          </p:cNvSpPr>
          <p:nvPr>
            <p:ph type="dt" sz="half" idx="10"/>
          </p:nvPr>
        </p:nvSpPr>
        <p:spPr/>
        <p:txBody>
          <a:bodyPr/>
          <a:lstStyle/>
          <a:p>
            <a:fld id="{062C48A5-ADE4-4ACB-8BB0-7DBFB55806E9}" type="datetimeFigureOut">
              <a:rPr lang="lt-LT" smtClean="0"/>
              <a:t>2020-01-23</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3658544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062C48A5-ADE4-4ACB-8BB0-7DBFB55806E9}" type="datetimeFigureOut">
              <a:rPr lang="lt-LT" smtClean="0"/>
              <a:t>2020-01-23</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244023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062C48A5-ADE4-4ACB-8BB0-7DBFB55806E9}" type="datetimeFigureOut">
              <a:rPr lang="lt-LT" smtClean="0"/>
              <a:t>2020-01-23</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1297570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062C48A5-ADE4-4ACB-8BB0-7DBFB55806E9}" type="datetimeFigureOut">
              <a:rPr lang="lt-LT" smtClean="0"/>
              <a:t>2020-01-23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1754636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062C48A5-ADE4-4ACB-8BB0-7DBFB55806E9}" type="datetimeFigureOut">
              <a:rPr lang="lt-LT" smtClean="0"/>
              <a:t>2020-01-23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14814B99-4FA7-4354-A6D9-E3F4472196A8}" type="slidenum">
              <a:rPr lang="lt-LT" smtClean="0"/>
              <a:t>‹#›</a:t>
            </a:fld>
            <a:endParaRPr lang="lt-LT"/>
          </a:p>
        </p:txBody>
      </p:sp>
    </p:spTree>
    <p:extLst>
      <p:ext uri="{BB962C8B-B14F-4D97-AF65-F5344CB8AC3E}">
        <p14:creationId xmlns:p14="http://schemas.microsoft.com/office/powerpoint/2010/main" val="1460463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2C48A5-ADE4-4ACB-8BB0-7DBFB55806E9}" type="datetimeFigureOut">
              <a:rPr lang="lt-LT" smtClean="0"/>
              <a:t>2020-01-23</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814B99-4FA7-4354-A6D9-E3F4472196A8}" type="slidenum">
              <a:rPr lang="lt-LT" smtClean="0"/>
              <a:t>‹#›</a:t>
            </a:fld>
            <a:endParaRPr lang="lt-LT"/>
          </a:p>
        </p:txBody>
      </p:sp>
    </p:spTree>
    <p:extLst>
      <p:ext uri="{BB962C8B-B14F-4D97-AF65-F5344CB8AC3E}">
        <p14:creationId xmlns:p14="http://schemas.microsoft.com/office/powerpoint/2010/main" val="267926825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1097280" y="758951"/>
            <a:ext cx="10058400" cy="3405725"/>
          </a:xfrm>
        </p:spPr>
        <p:txBody>
          <a:bodyPr>
            <a:normAutofit/>
          </a:bodyPr>
          <a:lstStyle/>
          <a:p>
            <a:pPr algn="ctr"/>
            <a:r>
              <a:rPr kumimoji="0" lang="en-US"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Klaip</a:t>
            </a:r>
            <a:r>
              <a:rPr kumimoji="0" lang="lt-LT" altLang="lt-LT" sz="4400" b="1"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ėdos</a:t>
            </a:r>
            <a:r>
              <a:rPr kumimoji="0" lang="lt-LT" altLang="lt-LT" sz="4400" b="1" i="0" u="none" strike="noStrike" kern="0" cap="none" spc="0" normalizeH="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lt-LT" altLang="lt-LT" sz="4400" b="1"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Vitės</a:t>
            </a:r>
            <a:r>
              <a:rPr kumimoji="0" lang="lt-LT"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lang="en-US" altLang="lt-LT" sz="4400" b="1" kern="0" dirty="0" err="1" smtClean="0">
                <a:solidFill>
                  <a:srgbClr val="000000"/>
                </a:solidFill>
                <a:latin typeface="Times New Roman" panose="02020603050405020304" pitchFamily="18" charset="0"/>
                <a:cs typeface="Times New Roman" panose="02020603050405020304" pitchFamily="18" charset="0"/>
              </a:rPr>
              <a:t>progimnazijos</a:t>
            </a:r>
            <a:r>
              <a:rPr kumimoji="0" lang="lt-LT"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mokinių sveikatos rodiklių </a:t>
            </a:r>
            <a:r>
              <a:rPr kumimoji="0" lang="en-CA"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201</a:t>
            </a:r>
            <a:r>
              <a:rPr lang="lt-LT" altLang="lt-LT" sz="4400" b="1" kern="0" dirty="0">
                <a:solidFill>
                  <a:srgbClr val="000000"/>
                </a:solidFill>
                <a:latin typeface="Times New Roman" panose="02020603050405020304" pitchFamily="18" charset="0"/>
                <a:cs typeface="Times New Roman" panose="02020603050405020304" pitchFamily="18" charset="0"/>
              </a:rPr>
              <a:t>8</a:t>
            </a:r>
            <a:r>
              <a:rPr kumimoji="0" lang="lt-LT"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lang="lt-LT" altLang="lt-LT" sz="4400" b="1" kern="0" dirty="0" smtClean="0">
                <a:solidFill>
                  <a:srgbClr val="000000"/>
                </a:solidFill>
                <a:latin typeface="Times New Roman" panose="02020603050405020304" pitchFamily="18" charset="0"/>
                <a:cs typeface="Times New Roman" panose="02020603050405020304" pitchFamily="18" charset="0"/>
              </a:rPr>
              <a:t>m.</a:t>
            </a:r>
            <a:r>
              <a:rPr kumimoji="0" lang="en-CA"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lt-LT"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analizė</a:t>
            </a:r>
            <a:endParaRPr lang="lt-LT" sz="4400" dirty="0"/>
          </a:p>
        </p:txBody>
      </p:sp>
      <p:sp>
        <p:nvSpPr>
          <p:cNvPr id="3" name="Antrinis pavadinimas 2"/>
          <p:cNvSpPr>
            <a:spLocks noGrp="1"/>
          </p:cNvSpPr>
          <p:nvPr>
            <p:ph type="subTitle" idx="1"/>
          </p:nvPr>
        </p:nvSpPr>
        <p:spPr>
          <a:xfrm>
            <a:off x="3965171" y="6321831"/>
            <a:ext cx="8226829" cy="536169"/>
          </a:xfrm>
        </p:spPr>
        <p:txBody>
          <a:bodyPr>
            <a:normAutofit/>
          </a:bodyPr>
          <a:lstStyle/>
          <a:p>
            <a:pPr algn="ctr"/>
            <a:r>
              <a:rPr lang="lt-LT" sz="1800" dirty="0" smtClean="0">
                <a:latin typeface="Times New Roman" panose="02020603050405020304" pitchFamily="18" charset="0"/>
                <a:cs typeface="Times New Roman" panose="02020603050405020304" pitchFamily="18" charset="0"/>
              </a:rPr>
              <a:t>Parengė: visuomenės sveikatos priežiūros specialistė Dovilė </a:t>
            </a:r>
            <a:r>
              <a:rPr lang="lt-LT" sz="1800" dirty="0" err="1" smtClean="0">
                <a:latin typeface="Times New Roman" panose="02020603050405020304" pitchFamily="18" charset="0"/>
                <a:cs typeface="Times New Roman" panose="02020603050405020304" pitchFamily="18" charset="0"/>
              </a:rPr>
              <a:t>Žymančė</a:t>
            </a:r>
            <a:endParaRPr lang="lt-LT" sz="1800" dirty="0">
              <a:latin typeface="Times New Roman" panose="02020603050405020304" pitchFamily="18" charset="0"/>
              <a:cs typeface="Times New Roman" panose="02020603050405020304" pitchFamily="18" charset="0"/>
            </a:endParaRPr>
          </a:p>
        </p:txBody>
      </p:sp>
      <p:pic>
        <p:nvPicPr>
          <p:cNvPr id="4" name="Paveikslėlis 3"/>
          <p:cNvPicPr>
            <a:picLocks noChangeAspect="1"/>
          </p:cNvPicPr>
          <p:nvPr/>
        </p:nvPicPr>
        <p:blipFill>
          <a:blip r:embed="rId2"/>
          <a:stretch>
            <a:fillRect/>
          </a:stretch>
        </p:blipFill>
        <p:spPr>
          <a:xfrm>
            <a:off x="7796403" y="31084"/>
            <a:ext cx="4395597" cy="1091279"/>
          </a:xfrm>
          <a:prstGeom prst="rect">
            <a:avLst/>
          </a:prstGeom>
        </p:spPr>
      </p:pic>
      <p:pic>
        <p:nvPicPr>
          <p:cNvPr id="5" name="Paveikslėlis 4"/>
          <p:cNvPicPr>
            <a:picLocks noChangeAspect="1"/>
          </p:cNvPicPr>
          <p:nvPr/>
        </p:nvPicPr>
        <p:blipFill>
          <a:blip r:embed="rId3"/>
          <a:stretch>
            <a:fillRect/>
          </a:stretch>
        </p:blipFill>
        <p:spPr>
          <a:xfrm>
            <a:off x="84157" y="-1"/>
            <a:ext cx="4066302" cy="2593571"/>
          </a:xfrm>
          <a:prstGeom prst="rect">
            <a:avLst/>
          </a:prstGeom>
        </p:spPr>
      </p:pic>
    </p:spTree>
    <p:extLst>
      <p:ext uri="{BB962C8B-B14F-4D97-AF65-F5344CB8AC3E}">
        <p14:creationId xmlns:p14="http://schemas.microsoft.com/office/powerpoint/2010/main" val="4185505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4294967295"/>
          </p:nvPr>
        </p:nvSpPr>
        <p:spPr>
          <a:xfrm>
            <a:off x="2992582" y="2282826"/>
            <a:ext cx="8670174" cy="4351338"/>
          </a:xfrm>
        </p:spPr>
        <p:txBody>
          <a:bodyPr>
            <a:normAutofit/>
          </a:bodyPr>
          <a:lstStyle/>
          <a:p>
            <a:pPr marL="0" indent="0">
              <a:buNone/>
            </a:pPr>
            <a:r>
              <a:rPr lang="lt-LT" sz="3600" b="1" dirty="0" smtClean="0">
                <a:latin typeface="Times New Roman" panose="02020603050405020304" pitchFamily="18" charset="0"/>
                <a:cs typeface="Times New Roman" panose="02020603050405020304" pitchFamily="18" charset="0"/>
              </a:rPr>
              <a:t>SVEIKATOS SUTRIKIMAI</a:t>
            </a:r>
            <a:endParaRPr lang="lt-LT" sz="3600" b="1" dirty="0">
              <a:latin typeface="Times New Roman" panose="02020603050405020304" pitchFamily="18" charset="0"/>
              <a:cs typeface="Times New Roman" panose="02020603050405020304" pitchFamily="18" charset="0"/>
            </a:endParaRPr>
          </a:p>
        </p:txBody>
      </p:sp>
      <p:pic>
        <p:nvPicPr>
          <p:cNvPr id="4" name="Paveikslėlis 3"/>
          <p:cNvPicPr>
            <a:picLocks noChangeAspect="1"/>
          </p:cNvPicPr>
          <p:nvPr/>
        </p:nvPicPr>
        <p:blipFill>
          <a:blip r:embed="rId2"/>
          <a:stretch>
            <a:fillRect/>
          </a:stretch>
        </p:blipFill>
        <p:spPr>
          <a:xfrm>
            <a:off x="8970404" y="0"/>
            <a:ext cx="3145809" cy="780356"/>
          </a:xfrm>
          <a:prstGeom prst="rect">
            <a:avLst/>
          </a:prstGeom>
        </p:spPr>
      </p:pic>
    </p:spTree>
    <p:extLst>
      <p:ext uri="{BB962C8B-B14F-4D97-AF65-F5344CB8AC3E}">
        <p14:creationId xmlns:p14="http://schemas.microsoft.com/office/powerpoint/2010/main" val="2534216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dirty="0" smtClean="0">
                <a:latin typeface="Times New Roman" panose="02020603050405020304" pitchFamily="18" charset="0"/>
                <a:cs typeface="Times New Roman" panose="02020603050405020304" pitchFamily="18" charset="0"/>
              </a:rPr>
              <a:t>Sutrikimų visuma pagal grupes (</a:t>
            </a:r>
            <a:r>
              <a:rPr lang="en-US" sz="2800" b="1" dirty="0" smtClean="0">
                <a:latin typeface="Times New Roman" panose="02020603050405020304" pitchFamily="18" charset="0"/>
                <a:cs typeface="Times New Roman" panose="02020603050405020304" pitchFamily="18" charset="0"/>
              </a:rPr>
              <a:t>%)</a:t>
            </a:r>
            <a:endParaRPr lang="lt-LT" sz="2800" b="1" dirty="0">
              <a:latin typeface="Times New Roman" panose="02020603050405020304" pitchFamily="18" charset="0"/>
              <a:cs typeface="Times New Roman" panose="02020603050405020304" pitchFamily="18" charset="0"/>
            </a:endParaRPr>
          </a:p>
        </p:txBody>
      </p:sp>
      <p:graphicFrame>
        <p:nvGraphicFramePr>
          <p:cNvPr id="6" name="Turinio vietos rezervavimo ženklas 5"/>
          <p:cNvGraphicFramePr>
            <a:graphicFrameLocks noGrp="1"/>
          </p:cNvGraphicFramePr>
          <p:nvPr>
            <p:ph idx="1"/>
            <p:extLst>
              <p:ext uri="{D42A27DB-BD31-4B8C-83A1-F6EECF244321}">
                <p14:modId xmlns:p14="http://schemas.microsoft.com/office/powerpoint/2010/main" val="968952896"/>
              </p:ext>
            </p:extLst>
          </p:nvPr>
        </p:nvGraphicFramePr>
        <p:xfrm>
          <a:off x="2509058" y="1443239"/>
          <a:ext cx="6360622" cy="3851968"/>
        </p:xfrm>
        <a:graphic>
          <a:graphicData uri="http://schemas.openxmlformats.org/drawingml/2006/chart">
            <c:chart xmlns:c="http://schemas.openxmlformats.org/drawingml/2006/chart" xmlns:r="http://schemas.openxmlformats.org/officeDocument/2006/relationships" r:id="rId2"/>
          </a:graphicData>
        </a:graphic>
      </p:graphicFrame>
      <p:pic>
        <p:nvPicPr>
          <p:cNvPr id="7" name="Paveikslėlis 6"/>
          <p:cNvPicPr>
            <a:picLocks noChangeAspect="1"/>
          </p:cNvPicPr>
          <p:nvPr/>
        </p:nvPicPr>
        <p:blipFill>
          <a:blip r:embed="rId3"/>
          <a:stretch>
            <a:fillRect/>
          </a:stretch>
        </p:blipFill>
        <p:spPr>
          <a:xfrm>
            <a:off x="9046191" y="0"/>
            <a:ext cx="3145809" cy="780356"/>
          </a:xfrm>
          <a:prstGeom prst="rect">
            <a:avLst/>
          </a:prstGeom>
        </p:spPr>
      </p:pic>
    </p:spTree>
    <p:extLst>
      <p:ext uri="{BB962C8B-B14F-4D97-AF65-F5344CB8AC3E}">
        <p14:creationId xmlns:p14="http://schemas.microsoft.com/office/powerpoint/2010/main" val="2901481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2"/>
          <a:stretch>
            <a:fillRect/>
          </a:stretch>
        </p:blipFill>
        <p:spPr>
          <a:xfrm>
            <a:off x="9046190" y="58189"/>
            <a:ext cx="3145809" cy="780356"/>
          </a:xfrm>
          <a:prstGeom prst="rect">
            <a:avLst/>
          </a:prstGeom>
        </p:spPr>
      </p:pic>
      <p:sp>
        <p:nvSpPr>
          <p:cNvPr id="3" name="Turinio vietos rezervavimo ženklas 2"/>
          <p:cNvSpPr>
            <a:spLocks noGrp="1"/>
          </p:cNvSpPr>
          <p:nvPr>
            <p:ph idx="4294967295"/>
          </p:nvPr>
        </p:nvSpPr>
        <p:spPr>
          <a:xfrm>
            <a:off x="2944504" y="2324389"/>
            <a:ext cx="7674591" cy="4351338"/>
          </a:xfrm>
        </p:spPr>
        <p:txBody>
          <a:bodyPr/>
          <a:lstStyle/>
          <a:p>
            <a:pPr marL="0" indent="0">
              <a:buNone/>
            </a:pPr>
            <a:r>
              <a:rPr lang="lt-LT" altLang="lt-LT" sz="3600" b="1" cap="all" dirty="0">
                <a:solidFill>
                  <a:srgbClr val="191B0E"/>
                </a:solidFill>
                <a:latin typeface="Times New Roman" panose="02020603050405020304" pitchFamily="18" charset="0"/>
                <a:ea typeface="Segoe UI Symbol" panose="020B0502040204020203" pitchFamily="34" charset="0"/>
                <a:cs typeface="Times New Roman" panose="02020603050405020304" pitchFamily="18" charset="0"/>
              </a:rPr>
              <a:t>FIZINIO LAVINIMO GRUPĖS</a:t>
            </a:r>
            <a:endParaRPr lang="lt-LT" dirty="0"/>
          </a:p>
        </p:txBody>
      </p:sp>
    </p:spTree>
    <p:extLst>
      <p:ext uri="{BB962C8B-B14F-4D97-AF65-F5344CB8AC3E}">
        <p14:creationId xmlns:p14="http://schemas.microsoft.com/office/powerpoint/2010/main" val="1098931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400" b="1" dirty="0" smtClean="0">
                <a:latin typeface="Times New Roman" panose="02020603050405020304" pitchFamily="18" charset="0"/>
                <a:cs typeface="Times New Roman" panose="02020603050405020304" pitchFamily="18" charset="0"/>
              </a:rPr>
              <a:t>Mokinių dalis (</a:t>
            </a:r>
            <a:r>
              <a:rPr lang="en-US" sz="2400" b="1" dirty="0" smtClean="0">
                <a:latin typeface="Times New Roman" panose="02020603050405020304" pitchFamily="18" charset="0"/>
                <a:cs typeface="Times New Roman" panose="02020603050405020304" pitchFamily="18" charset="0"/>
              </a:rPr>
              <a:t>%) </a:t>
            </a:r>
            <a:r>
              <a:rPr lang="lt-LT" sz="2400" b="1" dirty="0" smtClean="0">
                <a:latin typeface="Times New Roman" panose="02020603050405020304" pitchFamily="18" charset="0"/>
                <a:cs typeface="Times New Roman" panose="02020603050405020304" pitchFamily="18" charset="0"/>
              </a:rPr>
              <a:t>pagal fizinio ugdymo grupes</a:t>
            </a:r>
            <a:endParaRPr lang="lt-LT" sz="2400" b="1" dirty="0">
              <a:latin typeface="Times New Roman" panose="02020603050405020304" pitchFamily="18" charset="0"/>
              <a:cs typeface="Times New Roman" panose="02020603050405020304" pitchFamily="18" charset="0"/>
            </a:endParaRPr>
          </a:p>
        </p:txBody>
      </p:sp>
      <p:graphicFrame>
        <p:nvGraphicFramePr>
          <p:cNvPr id="6" name="Turinio vietos rezervavimo ženklas 5"/>
          <p:cNvGraphicFramePr>
            <a:graphicFrameLocks noGrp="1"/>
          </p:cNvGraphicFramePr>
          <p:nvPr>
            <p:ph idx="1"/>
            <p:extLst>
              <p:ext uri="{D42A27DB-BD31-4B8C-83A1-F6EECF244321}">
                <p14:modId xmlns:p14="http://schemas.microsoft.com/office/powerpoint/2010/main" val="3102547113"/>
              </p:ext>
            </p:extLst>
          </p:nvPr>
        </p:nvGraphicFramePr>
        <p:xfrm>
          <a:off x="955963" y="1690686"/>
          <a:ext cx="9360131" cy="4302789"/>
        </p:xfrm>
        <a:graphic>
          <a:graphicData uri="http://schemas.openxmlformats.org/drawingml/2006/chart">
            <c:chart xmlns:c="http://schemas.openxmlformats.org/drawingml/2006/chart" xmlns:r="http://schemas.openxmlformats.org/officeDocument/2006/relationships" r:id="rId2"/>
          </a:graphicData>
        </a:graphic>
      </p:graphicFrame>
      <p:pic>
        <p:nvPicPr>
          <p:cNvPr id="7" name="Paveikslėlis 6"/>
          <p:cNvPicPr>
            <a:picLocks noChangeAspect="1"/>
          </p:cNvPicPr>
          <p:nvPr/>
        </p:nvPicPr>
        <p:blipFill>
          <a:blip r:embed="rId3"/>
          <a:stretch>
            <a:fillRect/>
          </a:stretch>
        </p:blipFill>
        <p:spPr>
          <a:xfrm>
            <a:off x="9046191" y="0"/>
            <a:ext cx="3145809" cy="780356"/>
          </a:xfrm>
          <a:prstGeom prst="rect">
            <a:avLst/>
          </a:prstGeom>
        </p:spPr>
      </p:pic>
    </p:spTree>
    <p:extLst>
      <p:ext uri="{BB962C8B-B14F-4D97-AF65-F5344CB8AC3E}">
        <p14:creationId xmlns:p14="http://schemas.microsoft.com/office/powerpoint/2010/main" val="24791994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3200" dirty="0" smtClean="0">
                <a:latin typeface="Times New Roman" panose="02020603050405020304" pitchFamily="18" charset="0"/>
                <a:cs typeface="Times New Roman" panose="02020603050405020304" pitchFamily="18" charset="0"/>
              </a:rPr>
              <a:t>Rekomendacijos</a:t>
            </a:r>
            <a:endParaRPr lang="lt-LT" sz="32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838200" y="1426614"/>
            <a:ext cx="10515600" cy="4351338"/>
          </a:xfrm>
        </p:spPr>
        <p:txBody>
          <a:bodyPr/>
          <a:lstStyle/>
          <a:p>
            <a:pPr marL="342900" lvl="0" indent="-342900" algn="just">
              <a:lnSpc>
                <a:spcPct val="107000"/>
              </a:lnSpc>
              <a:spcAft>
                <a:spcPts val="800"/>
              </a:spcAft>
              <a:buFont typeface="Symbol" panose="05050102010706020507" pitchFamily="18" charset="2"/>
              <a:buChar char=""/>
            </a:pPr>
            <a:r>
              <a:rPr lang="lt-LT" sz="2000" dirty="0" smtClean="0">
                <a:latin typeface="Times New Roman" panose="02020603050405020304" pitchFamily="18" charset="0"/>
                <a:ea typeface="Calibri" panose="020F0502020204030204" pitchFamily="34" charset="0"/>
                <a:cs typeface="Times New Roman" panose="02020603050405020304" pitchFamily="18" charset="0"/>
              </a:rPr>
              <a:t>Būtina </a:t>
            </a:r>
            <a:r>
              <a:rPr lang="lt-LT" sz="2000" dirty="0">
                <a:latin typeface="Times New Roman" panose="02020603050405020304" pitchFamily="18" charset="0"/>
                <a:ea typeface="Calibri" panose="020F0502020204030204" pitchFamily="34" charset="0"/>
                <a:cs typeface="Times New Roman" panose="02020603050405020304" pitchFamily="18" charset="0"/>
              </a:rPr>
              <a:t>vaikų sveikatos priežiūrą vykdyti visomis kryptimis, ypatingą dėmesį skiriant regos sutrikimų profilaktikai: tinkamai aplinkai (žaidimų vieta, sėdėjimo poza, apšvietimas, laiko leidimas prie kompiuterio ir televizoriaus), poilsiui (akių mankštelės), pilnavertei mitybai bei profilaktiniam regėjimo tikrinimui. </a:t>
            </a:r>
            <a:endParaRPr lang="lt-LT"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lt-LT" sz="2000" dirty="0" smtClean="0">
                <a:latin typeface="Times New Roman" panose="02020603050405020304" pitchFamily="18" charset="0"/>
                <a:ea typeface="Calibri" panose="020F0502020204030204" pitchFamily="34" charset="0"/>
                <a:cs typeface="Times New Roman" panose="02020603050405020304" pitchFamily="18" charset="0"/>
              </a:rPr>
              <a:t>Fizinio aktyvumo didinimas šiuo metu yra laikomas tiek pat svarbiu, kiek ir tabako kontrolė, sveikos mitybos skatinimas ir nutukimo prevencija, mažinant lėtinių neinfekcinių ligų paplitimą.</a:t>
            </a:r>
          </a:p>
          <a:p>
            <a:pPr marL="342900" lvl="0" indent="-342900" algn="just">
              <a:lnSpc>
                <a:spcPct val="107000"/>
              </a:lnSpc>
              <a:spcAft>
                <a:spcPts val="800"/>
              </a:spcAft>
              <a:buFont typeface="Symbol" panose="05050102010706020507" pitchFamily="18" charset="2"/>
              <a:buChar char=""/>
            </a:pPr>
            <a:r>
              <a:rPr lang="lt-LT" sz="2000" dirty="0" smtClean="0">
                <a:latin typeface="Times New Roman" panose="02020603050405020304" pitchFamily="18" charset="0"/>
                <a:ea typeface="Calibri" panose="020F0502020204030204" pitchFamily="34" charset="0"/>
                <a:cs typeface="Times New Roman" panose="02020603050405020304" pitchFamily="18" charset="0"/>
              </a:rPr>
              <a:t>Siekiant pagerinti mokinių sveikatą rekomenduojama stiprinti vaiko sveikos gyvensenos nuostatas ir įpročius. Tam labai svarbu didinti šeimos atsakomybę už vaiko sveikatą.</a:t>
            </a:r>
          </a:p>
          <a:p>
            <a:pPr marL="342900" lvl="0" indent="-342900" algn="just">
              <a:lnSpc>
                <a:spcPct val="107000"/>
              </a:lnSpc>
              <a:spcAft>
                <a:spcPts val="800"/>
              </a:spcAft>
              <a:buFont typeface="Symbol" panose="05050102010706020507" pitchFamily="18" charset="2"/>
              <a:buChar char=""/>
            </a:pPr>
            <a:endParaRPr lang="lt-LT" sz="2000" dirty="0">
              <a:latin typeface="Times New Roman" panose="02020603050405020304" pitchFamily="18" charset="0"/>
              <a:ea typeface="Calibri" panose="020F0502020204030204" pitchFamily="34" charset="0"/>
              <a:cs typeface="Times New Roman" panose="02020603050405020304" pitchFamily="18" charset="0"/>
            </a:endParaRPr>
          </a:p>
          <a:p>
            <a:endParaRPr lang="lt-LT" dirty="0"/>
          </a:p>
        </p:txBody>
      </p:sp>
      <p:pic>
        <p:nvPicPr>
          <p:cNvPr id="4" name="Paveikslėlis 3"/>
          <p:cNvPicPr>
            <a:picLocks noChangeAspect="1"/>
          </p:cNvPicPr>
          <p:nvPr/>
        </p:nvPicPr>
        <p:blipFill>
          <a:blip r:embed="rId2"/>
          <a:stretch>
            <a:fillRect/>
          </a:stretch>
        </p:blipFill>
        <p:spPr>
          <a:xfrm>
            <a:off x="9046191" y="0"/>
            <a:ext cx="3145809" cy="780356"/>
          </a:xfrm>
          <a:prstGeom prst="rect">
            <a:avLst/>
          </a:prstGeom>
        </p:spPr>
      </p:pic>
    </p:spTree>
    <p:extLst>
      <p:ext uri="{BB962C8B-B14F-4D97-AF65-F5344CB8AC3E}">
        <p14:creationId xmlns:p14="http://schemas.microsoft.com/office/powerpoint/2010/main" val="1985472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4294967295"/>
          </p:nvPr>
        </p:nvSpPr>
        <p:spPr>
          <a:xfrm>
            <a:off x="814646" y="1135667"/>
            <a:ext cx="10864735" cy="5506202"/>
          </a:xfrm>
        </p:spPr>
        <p:txBody>
          <a:bodyPr>
            <a:normAutofit/>
          </a:bodyPr>
          <a:lstStyle/>
          <a:p>
            <a:pPr marL="382588" lvl="0" indent="-382588" algn="just" defTabSz="685800" fontAlgn="base">
              <a:lnSpc>
                <a:spcPct val="150000"/>
              </a:lnSpc>
              <a:spcAft>
                <a:spcPts val="200"/>
              </a:spcAft>
              <a:buClr>
                <a:prstClr val="black"/>
              </a:buClr>
            </a:pPr>
            <a:r>
              <a:rPr lang="lt-LT" altLang="lt-LT" sz="2000" dirty="0" smtClean="0">
                <a:latin typeface="Times New Roman" panose="02020603050405020304" pitchFamily="18" charset="0"/>
                <a:cs typeface="Times New Roman" panose="02020603050405020304" pitchFamily="18" charset="0"/>
              </a:rPr>
              <a:t>Lietuvos </a:t>
            </a:r>
            <a:r>
              <a:rPr lang="lt-LT" altLang="lt-LT" sz="2000" dirty="0">
                <a:latin typeface="Times New Roman" panose="02020603050405020304" pitchFamily="18" charset="0"/>
                <a:cs typeface="Times New Roman" panose="02020603050405020304" pitchFamily="18" charset="0"/>
              </a:rPr>
              <a:t>Respublikos sveikatos apsaugos ministro 2018 m. rugpjūčio 13 d. įsakymu Nr. V-905 patvirtintos Lietuvos higienos normos HN 21:2017 ,,Mokykla, vykdanti bendrojo ugdymo programas. Bendrieji sveikatos saugos reikalavimai” 75 punkte nurodyta, kad mokyklos vadovas ar jo įgaliotas asmuo turi užtikrinti, kad mokiniai iki 18 metų ugdymo procese dalyvautų pasitikrinę sveikatą.</a:t>
            </a:r>
          </a:p>
          <a:p>
            <a:pPr marL="382588" lvl="0" indent="-382588" algn="just" defTabSz="685800" fontAlgn="base">
              <a:lnSpc>
                <a:spcPct val="150000"/>
              </a:lnSpc>
              <a:spcAft>
                <a:spcPts val="200"/>
              </a:spcAft>
              <a:buClr>
                <a:prstClr val="black"/>
              </a:buClr>
            </a:pPr>
            <a:r>
              <a:rPr lang="lt-LT" altLang="lt-LT" sz="2000" dirty="0">
                <a:latin typeface="Times New Roman" panose="02020603050405020304" pitchFamily="18" charset="0"/>
                <a:cs typeface="Times New Roman" panose="02020603050405020304" pitchFamily="18" charset="0"/>
              </a:rPr>
              <a:t>Duomenys apie mokinių sveikatos būklę gaunami iš statistinės apskaitos formos Nr. 0271/a „Vaiko sveikatos pažymėjimas“ (toliau – Vaiko sveikatos pažymėjimas), patvirtintos Lietuvos Respublikos sveikatos apsaugos ministro 2004 m. gruodžio 24 d. įsakymu Nr. V-951 „Dėl statistinės apskaitos formos Nr. 027-1/a „Vaiko sveikatos pažymėjimas“ patvirtinimo” (</a:t>
            </a:r>
            <a:r>
              <a:rPr lang="lt-LT" altLang="lt-LT" sz="2000" dirty="0" err="1">
                <a:latin typeface="Times New Roman" panose="02020603050405020304" pitchFamily="18" charset="0"/>
                <a:cs typeface="Times New Roman" panose="02020603050405020304" pitchFamily="18" charset="0"/>
              </a:rPr>
              <a:t>žin.</a:t>
            </a:r>
            <a:r>
              <a:rPr lang="lt-LT" altLang="lt-LT" sz="2000" dirty="0">
                <a:latin typeface="Times New Roman" panose="02020603050405020304" pitchFamily="18" charset="0"/>
                <a:cs typeface="Times New Roman" panose="02020603050405020304" pitchFamily="18" charset="0"/>
              </a:rPr>
              <a:t>, 2005, Nr. 3-38; 2013, Nr. 52-2611). </a:t>
            </a:r>
          </a:p>
          <a:p>
            <a:pPr marL="0" lvl="0" indent="0" algn="just">
              <a:lnSpc>
                <a:spcPct val="150000"/>
              </a:lnSpc>
              <a:spcBef>
                <a:spcPts val="0"/>
              </a:spcBef>
              <a:spcAft>
                <a:spcPts val="0"/>
              </a:spcAft>
              <a:buClrTx/>
              <a:buSzTx/>
              <a:buNone/>
            </a:pPr>
            <a:endParaRPr lang="lt-LT" sz="2000" dirty="0"/>
          </a:p>
        </p:txBody>
      </p:sp>
      <p:pic>
        <p:nvPicPr>
          <p:cNvPr id="4" name="Paveikslėlis 3"/>
          <p:cNvPicPr>
            <a:picLocks noChangeAspect="1"/>
          </p:cNvPicPr>
          <p:nvPr/>
        </p:nvPicPr>
        <p:blipFill>
          <a:blip r:embed="rId2"/>
          <a:stretch>
            <a:fillRect/>
          </a:stretch>
        </p:blipFill>
        <p:spPr>
          <a:xfrm>
            <a:off x="9044247" y="0"/>
            <a:ext cx="3147754" cy="781482"/>
          </a:xfrm>
          <a:prstGeom prst="rect">
            <a:avLst/>
          </a:prstGeom>
        </p:spPr>
      </p:pic>
    </p:spTree>
    <p:extLst>
      <p:ext uri="{BB962C8B-B14F-4D97-AF65-F5344CB8AC3E}">
        <p14:creationId xmlns:p14="http://schemas.microsoft.com/office/powerpoint/2010/main" val="3237771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4294967295"/>
          </p:nvPr>
        </p:nvSpPr>
        <p:spPr>
          <a:xfrm>
            <a:off x="290945" y="1039928"/>
            <a:ext cx="11762510" cy="4862108"/>
          </a:xfrm>
        </p:spPr>
        <p:txBody>
          <a:bodyPr>
            <a:noAutofit/>
          </a:bodyPr>
          <a:lstStyle/>
          <a:p>
            <a:pPr marL="382588" lvl="0" indent="-382588" algn="just" defTabSz="685800" fontAlgn="base">
              <a:lnSpc>
                <a:spcPct val="150000"/>
              </a:lnSpc>
              <a:spcAft>
                <a:spcPts val="200"/>
              </a:spcAft>
              <a:defRPr/>
            </a:pPr>
            <a:r>
              <a:rPr lang="lt-LT" sz="2000" dirty="0">
                <a:latin typeface="Times New Roman" pitchFamily="18" charset="0"/>
                <a:cs typeface="Times New Roman" pitchFamily="18" charset="0"/>
              </a:rPr>
              <a:t>Vadovaujantis sveikatos apsaugos ministro 2018 m. </a:t>
            </a:r>
            <a:r>
              <a:rPr lang="lt-LT" sz="2000" dirty="0" smtClean="0">
                <a:latin typeface="Times New Roman" pitchFamily="18" charset="0"/>
                <a:cs typeface="Times New Roman" pitchFamily="18" charset="0"/>
              </a:rPr>
              <a:t>balandžio </a:t>
            </a:r>
            <a:r>
              <a:rPr lang="lt-LT" sz="2000" dirty="0">
                <a:latin typeface="Times New Roman" pitchFamily="18" charset="0"/>
                <a:cs typeface="Times New Roman" pitchFamily="18" charset="0"/>
              </a:rPr>
              <a:t>26 d. įsakymu Nr. V-657 „Dėl elektroninės sveikatos paslaugų ir bendradarbiavimo infrastruktūros informacinės sistemos naudojimo tvarkos aprašo patvirtinimo“ pakeitimo“, nuo 2018 m. birželio 1 d. duomenys, susiję su vaiko sveikatos pažymėjimu, visose asmens sveikatos priežiūros įstaigose tvarkomi elektroniniu būdu. Elektroniniu būdu užpildytas ir pasirašytas vaiko sveikatos pažymėjimas patenka į Elektroninę sveikatos paslaugų ir bendradarbiavimo infrastruktūros informacinę sistemą (ESPBI IS), iš kurios yra perduodamas į Higienos instituto Vaikų sveikatos stebėsenos informacinę sistemą (VSS IS). Su šia sistema dirba visuomenės sveikatos specialistai, vykdantys visuomenės sveikatos priežiūrą mokykloje. </a:t>
            </a:r>
            <a:r>
              <a:rPr lang="lt-LT" altLang="lt-LT" sz="2000" dirty="0">
                <a:latin typeface="Times New Roman" pitchFamily="18" charset="0"/>
                <a:cs typeface="Times New Roman" pitchFamily="18" charset="0"/>
              </a:rPr>
              <a:t> </a:t>
            </a:r>
          </a:p>
          <a:p>
            <a:pPr marL="382588" lvl="0" indent="-382588" algn="just" defTabSz="685800" fontAlgn="base">
              <a:lnSpc>
                <a:spcPct val="150000"/>
              </a:lnSpc>
              <a:spcAft>
                <a:spcPts val="200"/>
              </a:spcAft>
              <a:defRPr/>
            </a:pPr>
            <a:r>
              <a:rPr lang="lt-LT" altLang="lt-LT" sz="2000" dirty="0">
                <a:latin typeface="Times New Roman" pitchFamily="18" charset="0"/>
                <a:cs typeface="Times New Roman" pitchFamily="18" charset="0"/>
              </a:rPr>
              <a:t>Atsižvelgiant į mokinių sveikatos problemas yra kryptingai planuojama ir įgyvendinama sveikatos priežiūra bendrojo lavinimo mokyklose, naudojamos sveikatos stiprinimo priemonės, susijusios su ligų ir traumų profilaktika. </a:t>
            </a:r>
          </a:p>
          <a:p>
            <a:pPr marL="0" lvl="0" indent="0" algn="just" defTabSz="685800" fontAlgn="base">
              <a:lnSpc>
                <a:spcPct val="94000"/>
              </a:lnSpc>
              <a:spcAft>
                <a:spcPts val="200"/>
              </a:spcAft>
              <a:buNone/>
              <a:defRPr/>
            </a:pPr>
            <a:r>
              <a:rPr lang="lt-LT" altLang="lt-LT" sz="2000" dirty="0">
                <a:solidFill>
                  <a:srgbClr val="191B0E"/>
                </a:solidFill>
                <a:latin typeface="Times New Roman" pitchFamily="18" charset="0"/>
                <a:cs typeface="Times New Roman" pitchFamily="18" charset="0"/>
              </a:rPr>
              <a:t>  </a:t>
            </a:r>
            <a:endParaRPr lang="lt-LT" altLang="lt-LT" sz="2200" dirty="0">
              <a:solidFill>
                <a:srgbClr val="191B0E"/>
              </a:solidFill>
              <a:latin typeface="Franklin Gothic Book"/>
              <a:cs typeface="Times New Roman" pitchFamily="18" charset="0"/>
            </a:endParaRPr>
          </a:p>
          <a:p>
            <a:pPr marL="0" indent="0" algn="just">
              <a:lnSpc>
                <a:spcPct val="150000"/>
              </a:lnSpc>
              <a:buNone/>
            </a:pPr>
            <a:endParaRPr lang="lt-LT" sz="2400" i="1" dirty="0">
              <a:solidFill>
                <a:schemeClr val="tx1"/>
              </a:solidFill>
            </a:endParaRPr>
          </a:p>
        </p:txBody>
      </p:sp>
      <p:pic>
        <p:nvPicPr>
          <p:cNvPr id="4" name="Paveikslėlis 3"/>
          <p:cNvPicPr>
            <a:picLocks noChangeAspect="1"/>
          </p:cNvPicPr>
          <p:nvPr/>
        </p:nvPicPr>
        <p:blipFill>
          <a:blip r:embed="rId2"/>
          <a:stretch>
            <a:fillRect/>
          </a:stretch>
        </p:blipFill>
        <p:spPr>
          <a:xfrm>
            <a:off x="8792468" y="0"/>
            <a:ext cx="3399532" cy="843295"/>
          </a:xfrm>
          <a:prstGeom prst="rect">
            <a:avLst/>
          </a:prstGeom>
        </p:spPr>
      </p:pic>
    </p:spTree>
    <p:extLst>
      <p:ext uri="{BB962C8B-B14F-4D97-AF65-F5344CB8AC3E}">
        <p14:creationId xmlns:p14="http://schemas.microsoft.com/office/powerpoint/2010/main" val="1781543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780011" y="640209"/>
            <a:ext cx="10515600" cy="1325563"/>
          </a:xfrm>
        </p:spPr>
        <p:txBody>
          <a:bodyPr>
            <a:normAutofit/>
          </a:bodyPr>
          <a:lstStyle/>
          <a:p>
            <a:pPr algn="ctr"/>
            <a:r>
              <a:rPr lang="lt-LT" sz="3600" b="1" dirty="0" smtClean="0">
                <a:solidFill>
                  <a:schemeClr val="tx1"/>
                </a:solidFill>
                <a:latin typeface="Times New Roman" panose="02020603050405020304" pitchFamily="18" charset="0"/>
                <a:cs typeface="Times New Roman" panose="02020603050405020304" pitchFamily="18" charset="0"/>
              </a:rPr>
              <a:t>Mokinių profilaktinių sveikatos duomenų rezultatų svarba</a:t>
            </a:r>
            <a:endParaRPr lang="lt-LT" sz="3600" b="1" dirty="0">
              <a:solidFill>
                <a:schemeClr val="tx1"/>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normAutofit/>
          </a:bodyPr>
          <a:lstStyle/>
          <a:p>
            <a:pPr marL="0" indent="0" algn="just">
              <a:buNone/>
            </a:pPr>
            <a:r>
              <a:rPr lang="lt-LT" sz="2400" dirty="0" smtClean="0">
                <a:solidFill>
                  <a:schemeClr val="tx1"/>
                </a:solidFill>
                <a:latin typeface="Times New Roman" panose="02020603050405020304" pitchFamily="18" charset="0"/>
                <a:cs typeface="Times New Roman" panose="02020603050405020304" pitchFamily="18" charset="0"/>
              </a:rPr>
              <a:t>Kasmetinių profilaktinių patikrinimų duomenys reikalingi:</a:t>
            </a:r>
          </a:p>
          <a:p>
            <a:pPr algn="just">
              <a:buFont typeface="Arial" panose="020B0604020202020204" pitchFamily="34" charset="0"/>
              <a:buChar char="•"/>
            </a:pPr>
            <a:r>
              <a:rPr lang="lt-LT" sz="2400" dirty="0">
                <a:solidFill>
                  <a:schemeClr val="tx1"/>
                </a:solidFill>
                <a:latin typeface="Times New Roman" panose="02020603050405020304" pitchFamily="18" charset="0"/>
                <a:cs typeface="Times New Roman" panose="02020603050405020304" pitchFamily="18" charset="0"/>
              </a:rPr>
              <a:t>k</a:t>
            </a:r>
            <a:r>
              <a:rPr lang="lt-LT" sz="2400" dirty="0" smtClean="0">
                <a:solidFill>
                  <a:schemeClr val="tx1"/>
                </a:solidFill>
                <a:latin typeface="Times New Roman" panose="02020603050405020304" pitchFamily="18" charset="0"/>
                <a:cs typeface="Times New Roman" panose="02020603050405020304" pitchFamily="18" charset="0"/>
              </a:rPr>
              <a:t>ryptingai planuoti ir įgyvendinti sveikatos priežiūrą mokykloje;</a:t>
            </a:r>
          </a:p>
          <a:p>
            <a:pPr algn="just">
              <a:buFont typeface="Arial" panose="020B0604020202020204" pitchFamily="34" charset="0"/>
              <a:buChar char="•"/>
            </a:pPr>
            <a:r>
              <a:rPr lang="lt-LT" sz="2400" dirty="0">
                <a:solidFill>
                  <a:schemeClr val="tx1"/>
                </a:solidFill>
                <a:latin typeface="Times New Roman" panose="02020603050405020304" pitchFamily="18" charset="0"/>
                <a:cs typeface="Times New Roman" panose="02020603050405020304" pitchFamily="18" charset="0"/>
              </a:rPr>
              <a:t>o</a:t>
            </a:r>
            <a:r>
              <a:rPr lang="lt-LT" sz="2400" dirty="0" smtClean="0">
                <a:solidFill>
                  <a:schemeClr val="tx1"/>
                </a:solidFill>
                <a:latin typeface="Times New Roman" panose="02020603050405020304" pitchFamily="18" charset="0"/>
                <a:cs typeface="Times New Roman" panose="02020603050405020304" pitchFamily="18" charset="0"/>
              </a:rPr>
              <a:t>rganizuoti tikslines sveikatos stiprinimo priemones, susijusias su ligų ir traumų profilaktika.</a:t>
            </a:r>
            <a:endParaRPr lang="lt-LT" sz="2400" dirty="0">
              <a:solidFill>
                <a:schemeClr val="tx1"/>
              </a:solidFill>
              <a:latin typeface="Times New Roman" panose="02020603050405020304" pitchFamily="18" charset="0"/>
              <a:cs typeface="Times New Roman" panose="02020603050405020304" pitchFamily="18" charset="0"/>
            </a:endParaRPr>
          </a:p>
        </p:txBody>
      </p:sp>
      <p:pic>
        <p:nvPicPr>
          <p:cNvPr id="4" name="Paveikslėlis 3"/>
          <p:cNvPicPr>
            <a:picLocks noChangeAspect="1"/>
          </p:cNvPicPr>
          <p:nvPr/>
        </p:nvPicPr>
        <p:blipFill>
          <a:blip r:embed="rId2"/>
          <a:stretch>
            <a:fillRect/>
          </a:stretch>
        </p:blipFill>
        <p:spPr>
          <a:xfrm>
            <a:off x="9046191" y="0"/>
            <a:ext cx="3145809" cy="780356"/>
          </a:xfrm>
          <a:prstGeom prst="rect">
            <a:avLst/>
          </a:prstGeom>
        </p:spPr>
      </p:pic>
    </p:spTree>
    <p:extLst>
      <p:ext uri="{BB962C8B-B14F-4D97-AF65-F5344CB8AC3E}">
        <p14:creationId xmlns:p14="http://schemas.microsoft.com/office/powerpoint/2010/main" val="1867718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097280" y="910057"/>
            <a:ext cx="10058400" cy="1450757"/>
          </a:xfrm>
        </p:spPr>
        <p:txBody>
          <a:bodyPr>
            <a:noAutofit/>
          </a:bodyPr>
          <a:lstStyle/>
          <a:p>
            <a:pPr algn="ctr"/>
            <a:r>
              <a:rPr lang="lt-LT" altLang="lt-LT" sz="3200" b="1" spc="0" dirty="0" err="1" smtClean="0">
                <a:solidFill>
                  <a:prstClr val="black"/>
                </a:solidFill>
                <a:latin typeface="Times New Roman" panose="02020603050405020304" pitchFamily="18" charset="0"/>
                <a:cs typeface="Times New Roman" panose="02020603050405020304" pitchFamily="18" charset="0"/>
              </a:rPr>
              <a:t>Vitės</a:t>
            </a:r>
            <a:r>
              <a:rPr lang="lt-LT" altLang="lt-LT" sz="3200" b="1" spc="0" dirty="0" smtClean="0">
                <a:solidFill>
                  <a:prstClr val="black"/>
                </a:solidFill>
                <a:latin typeface="Times New Roman" panose="02020603050405020304" pitchFamily="18" charset="0"/>
                <a:cs typeface="Times New Roman" panose="02020603050405020304" pitchFamily="18" charset="0"/>
              </a:rPr>
              <a:t> progimnazijoje, </a:t>
            </a:r>
            <a:r>
              <a:rPr lang="lt-LT" altLang="lt-LT" sz="3200" b="1" dirty="0">
                <a:solidFill>
                  <a:prstClr val="black"/>
                </a:solidFill>
                <a:latin typeface="Times New Roman" panose="02020603050405020304" pitchFamily="18" charset="0"/>
                <a:cs typeface="Times New Roman" panose="02020603050405020304" pitchFamily="18" charset="0"/>
              </a:rPr>
              <a:t>m</a:t>
            </a:r>
            <a:r>
              <a:rPr lang="en-CA" altLang="lt-LT" sz="3200" b="1" spc="0" dirty="0" err="1" smtClean="0">
                <a:solidFill>
                  <a:prstClr val="black"/>
                </a:solidFill>
                <a:latin typeface="Times New Roman" panose="02020603050405020304" pitchFamily="18" charset="0"/>
                <a:cs typeface="Times New Roman" panose="02020603050405020304" pitchFamily="18" charset="0"/>
              </a:rPr>
              <a:t>okini</a:t>
            </a:r>
            <a:r>
              <a:rPr lang="lt-LT" altLang="lt-LT" sz="3200" b="1" spc="0" dirty="0">
                <a:solidFill>
                  <a:prstClr val="black"/>
                </a:solidFill>
                <a:latin typeface="Times New Roman" panose="02020603050405020304" pitchFamily="18" charset="0"/>
                <a:cs typeface="Times New Roman" panose="02020603050405020304" pitchFamily="18" charset="0"/>
              </a:rPr>
              <a:t>ų, profilaktiškai besitikrinančių sveikatą kiekvienais metais, skaičius (proc.) išlieka panašus:</a:t>
            </a:r>
            <a:br>
              <a:rPr lang="lt-LT" altLang="lt-LT" sz="3200" b="1" spc="0" dirty="0">
                <a:solidFill>
                  <a:prstClr val="black"/>
                </a:solidFill>
                <a:latin typeface="Times New Roman" panose="02020603050405020304" pitchFamily="18" charset="0"/>
                <a:cs typeface="Times New Roman" panose="02020603050405020304" pitchFamily="18" charset="0"/>
              </a:rPr>
            </a:br>
            <a:endParaRPr lang="lt-LT" sz="3200" dirty="0"/>
          </a:p>
        </p:txBody>
      </p:sp>
      <p:sp>
        <p:nvSpPr>
          <p:cNvPr id="3" name="Turinio vietos rezervavimo ženklas 2"/>
          <p:cNvSpPr>
            <a:spLocks noGrp="1"/>
          </p:cNvSpPr>
          <p:nvPr>
            <p:ph idx="1"/>
          </p:nvPr>
        </p:nvSpPr>
        <p:spPr>
          <a:xfrm>
            <a:off x="788324" y="2244436"/>
            <a:ext cx="10515600" cy="4351338"/>
          </a:xfrm>
        </p:spPr>
        <p:txBody>
          <a:bodyPr/>
          <a:lstStyle/>
          <a:p>
            <a:pPr marL="0" lvl="0" indent="0">
              <a:spcBef>
                <a:spcPts val="1000"/>
              </a:spcBef>
              <a:spcAft>
                <a:spcPts val="0"/>
              </a:spcAft>
              <a:buClrTx/>
              <a:buSzTx/>
              <a:buNone/>
            </a:pPr>
            <a:r>
              <a:rPr lang="lt-LT" sz="2400" dirty="0" smtClean="0">
                <a:solidFill>
                  <a:schemeClr val="tx1"/>
                </a:solidFill>
                <a:latin typeface="Times New Roman" panose="02020603050405020304" pitchFamily="18" charset="0"/>
                <a:cs typeface="Times New Roman" panose="02020603050405020304" pitchFamily="18" charset="0"/>
              </a:rPr>
              <a:t>2018 m. - </a:t>
            </a:r>
            <a:r>
              <a:rPr lang="en-US" altLang="lt-LT" sz="2400" dirty="0" smtClean="0">
                <a:solidFill>
                  <a:schemeClr val="tx1"/>
                </a:solidFill>
                <a:latin typeface="Times New Roman" panose="02020603050405020304" pitchFamily="18" charset="0"/>
                <a:cs typeface="Times New Roman" panose="02020603050405020304" pitchFamily="18" charset="0"/>
              </a:rPr>
              <a:t>98</a:t>
            </a:r>
            <a:r>
              <a:rPr lang="en-US" altLang="lt-LT" sz="2400" dirty="0">
                <a:solidFill>
                  <a:schemeClr val="tx1"/>
                </a:solidFill>
                <a:latin typeface="Times New Roman" panose="02020603050405020304" pitchFamily="18" charset="0"/>
                <a:cs typeface="Times New Roman" panose="02020603050405020304" pitchFamily="18" charset="0"/>
              </a:rPr>
              <a:t>%</a:t>
            </a:r>
          </a:p>
          <a:p>
            <a:pPr marL="0" lvl="0" indent="0">
              <a:spcBef>
                <a:spcPts val="1000"/>
              </a:spcBef>
              <a:spcAft>
                <a:spcPts val="0"/>
              </a:spcAft>
              <a:buClrTx/>
              <a:buSzTx/>
              <a:buNone/>
            </a:pPr>
            <a:r>
              <a:rPr lang="lt-LT" sz="2400" dirty="0" smtClean="0">
                <a:solidFill>
                  <a:schemeClr val="tx1"/>
                </a:solidFill>
                <a:latin typeface="Times New Roman" panose="02020603050405020304" pitchFamily="18" charset="0"/>
                <a:cs typeface="Times New Roman" panose="02020603050405020304" pitchFamily="18" charset="0"/>
              </a:rPr>
              <a:t>2017 m. – </a:t>
            </a:r>
            <a:r>
              <a:rPr lang="en-US" altLang="lt-LT" sz="2400" dirty="0">
                <a:solidFill>
                  <a:schemeClr val="tx1"/>
                </a:solidFill>
                <a:latin typeface="Times New Roman" panose="02020603050405020304" pitchFamily="18" charset="0"/>
                <a:cs typeface="Times New Roman" panose="02020603050405020304" pitchFamily="18" charset="0"/>
              </a:rPr>
              <a:t>98</a:t>
            </a:r>
            <a:r>
              <a:rPr lang="en-US" altLang="lt-LT" sz="2400" dirty="0" smtClean="0">
                <a:solidFill>
                  <a:schemeClr val="tx1"/>
                </a:solidFill>
                <a:latin typeface="Times New Roman" panose="02020603050405020304" pitchFamily="18" charset="0"/>
                <a:cs typeface="Times New Roman" panose="02020603050405020304" pitchFamily="18" charset="0"/>
              </a:rPr>
              <a:t>%</a:t>
            </a:r>
            <a:endParaRPr lang="lt-LT" sz="2400" dirty="0" smtClean="0">
              <a:solidFill>
                <a:schemeClr val="tx1"/>
              </a:solidFill>
              <a:latin typeface="Times New Roman" panose="02020603050405020304" pitchFamily="18" charset="0"/>
              <a:cs typeface="Times New Roman" panose="02020603050405020304" pitchFamily="18" charset="0"/>
            </a:endParaRPr>
          </a:p>
          <a:p>
            <a:pPr marL="0" lvl="0" indent="0">
              <a:spcBef>
                <a:spcPts val="1000"/>
              </a:spcBef>
              <a:spcAft>
                <a:spcPts val="0"/>
              </a:spcAft>
              <a:buClrTx/>
              <a:buSzTx/>
              <a:buNone/>
            </a:pPr>
            <a:r>
              <a:rPr lang="lt-LT" sz="2400" dirty="0" smtClean="0">
                <a:solidFill>
                  <a:schemeClr val="tx1"/>
                </a:solidFill>
                <a:latin typeface="Times New Roman" panose="02020603050405020304" pitchFamily="18" charset="0"/>
                <a:cs typeface="Times New Roman" panose="02020603050405020304" pitchFamily="18" charset="0"/>
              </a:rPr>
              <a:t>2016 m. – </a:t>
            </a:r>
            <a:r>
              <a:rPr lang="en-US" altLang="lt-LT" sz="2400" dirty="0">
                <a:solidFill>
                  <a:schemeClr val="tx1"/>
                </a:solidFill>
                <a:latin typeface="Times New Roman" panose="02020603050405020304" pitchFamily="18" charset="0"/>
                <a:cs typeface="Times New Roman" panose="02020603050405020304" pitchFamily="18" charset="0"/>
              </a:rPr>
              <a:t>98</a:t>
            </a:r>
            <a:r>
              <a:rPr lang="en-US" altLang="lt-LT" sz="2400" dirty="0" smtClean="0">
                <a:solidFill>
                  <a:schemeClr val="tx1"/>
                </a:solidFill>
                <a:latin typeface="Times New Roman" panose="02020603050405020304" pitchFamily="18" charset="0"/>
                <a:cs typeface="Times New Roman" panose="02020603050405020304" pitchFamily="18" charset="0"/>
              </a:rPr>
              <a:t>%</a:t>
            </a:r>
            <a:endParaRPr lang="lt-LT" sz="2400" dirty="0" smtClean="0">
              <a:solidFill>
                <a:schemeClr val="tx1"/>
              </a:solidFill>
              <a:latin typeface="Times New Roman" panose="02020603050405020304" pitchFamily="18" charset="0"/>
              <a:cs typeface="Times New Roman" panose="02020603050405020304" pitchFamily="18" charset="0"/>
            </a:endParaRPr>
          </a:p>
          <a:p>
            <a:pPr marL="0" lvl="0" indent="0">
              <a:spcBef>
                <a:spcPts val="1000"/>
              </a:spcBef>
              <a:spcAft>
                <a:spcPts val="0"/>
              </a:spcAft>
              <a:buClrTx/>
              <a:buSzTx/>
              <a:buNone/>
            </a:pPr>
            <a:endParaRPr lang="lt-LT" sz="1800" dirty="0">
              <a:solidFill>
                <a:prstClr val="black"/>
              </a:solidFill>
              <a:latin typeface="Times New Roman" panose="02020603050405020304" pitchFamily="18" charset="0"/>
              <a:cs typeface="Times New Roman" panose="02020603050405020304" pitchFamily="18" charset="0"/>
            </a:endParaRPr>
          </a:p>
          <a:p>
            <a:endParaRPr lang="lt-LT" dirty="0"/>
          </a:p>
        </p:txBody>
      </p:sp>
      <p:pic>
        <p:nvPicPr>
          <p:cNvPr id="4" name="Paveikslėlis 3"/>
          <p:cNvPicPr>
            <a:picLocks noChangeAspect="1"/>
          </p:cNvPicPr>
          <p:nvPr/>
        </p:nvPicPr>
        <p:blipFill>
          <a:blip r:embed="rId2"/>
          <a:stretch>
            <a:fillRect/>
          </a:stretch>
        </p:blipFill>
        <p:spPr>
          <a:xfrm>
            <a:off x="9046191" y="13323"/>
            <a:ext cx="3145809" cy="780356"/>
          </a:xfrm>
          <a:prstGeom prst="rect">
            <a:avLst/>
          </a:prstGeom>
        </p:spPr>
      </p:pic>
    </p:spTree>
    <p:extLst>
      <p:ext uri="{BB962C8B-B14F-4D97-AF65-F5344CB8AC3E}">
        <p14:creationId xmlns:p14="http://schemas.microsoft.com/office/powerpoint/2010/main" val="1612155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2"/>
          <a:stretch>
            <a:fillRect/>
          </a:stretch>
        </p:blipFill>
        <p:spPr>
          <a:xfrm>
            <a:off x="9046191" y="20287"/>
            <a:ext cx="3145809" cy="780356"/>
          </a:xfrm>
          <a:prstGeom prst="rect">
            <a:avLst/>
          </a:prstGeom>
        </p:spPr>
      </p:pic>
      <p:sp>
        <p:nvSpPr>
          <p:cNvPr id="3" name="Turinio vietos rezervavimo ženklas 2"/>
          <p:cNvSpPr>
            <a:spLocks noGrp="1"/>
          </p:cNvSpPr>
          <p:nvPr>
            <p:ph idx="4294967295"/>
          </p:nvPr>
        </p:nvSpPr>
        <p:spPr>
          <a:xfrm>
            <a:off x="1194262" y="1830013"/>
            <a:ext cx="10058400" cy="4022725"/>
          </a:xfrm>
        </p:spPr>
        <p:txBody>
          <a:bodyPr/>
          <a:lstStyle/>
          <a:p>
            <a:pPr marL="0" lvl="0" indent="0" algn="ctr">
              <a:spcBef>
                <a:spcPts val="1000"/>
              </a:spcBef>
              <a:spcAft>
                <a:spcPts val="0"/>
              </a:spcAft>
              <a:buClrTx/>
              <a:buSzTx/>
              <a:buNone/>
            </a:pPr>
            <a:r>
              <a:rPr lang="lt-LT" sz="2800" b="1" dirty="0">
                <a:solidFill>
                  <a:prstClr val="black"/>
                </a:solidFill>
                <a:latin typeface="Times New Roman" panose="02020603050405020304" pitchFamily="18" charset="0"/>
                <a:cs typeface="Times New Roman" panose="02020603050405020304" pitchFamily="18" charset="0"/>
              </a:rPr>
              <a:t>Mokinių sveikatos rodiklių suvestinė </a:t>
            </a:r>
          </a:p>
          <a:p>
            <a:pPr marL="0" indent="0" algn="ctr">
              <a:buNone/>
            </a:pPr>
            <a:endParaRPr lang="lt-LT" dirty="0"/>
          </a:p>
        </p:txBody>
      </p:sp>
    </p:spTree>
    <p:extLst>
      <p:ext uri="{BB962C8B-B14F-4D97-AF65-F5344CB8AC3E}">
        <p14:creationId xmlns:p14="http://schemas.microsoft.com/office/powerpoint/2010/main" val="9673782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r>
              <a:rPr lang="lt-LT" sz="2400" b="1" dirty="0" smtClean="0">
                <a:solidFill>
                  <a:srgbClr val="0070C0"/>
                </a:solidFill>
                <a:latin typeface="Times New Roman" panose="02020603050405020304" pitchFamily="18" charset="0"/>
                <a:cs typeface="Times New Roman" panose="02020603050405020304" pitchFamily="18" charset="0"/>
              </a:rPr>
              <a:t>Kūno masės indeksas</a:t>
            </a:r>
            <a:endParaRPr lang="lt-LT" sz="24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6" name="Turinio vietos rezervavimo ženklas 5"/>
          <p:cNvGraphicFramePr>
            <a:graphicFrameLocks noGrp="1"/>
          </p:cNvGraphicFramePr>
          <p:nvPr>
            <p:ph idx="1"/>
            <p:extLst>
              <p:ext uri="{D42A27DB-BD31-4B8C-83A1-F6EECF244321}">
                <p14:modId xmlns:p14="http://schemas.microsoft.com/office/powerpoint/2010/main" val="4158341366"/>
              </p:ext>
            </p:extLst>
          </p:nvPr>
        </p:nvGraphicFramePr>
        <p:xfrm>
          <a:off x="773084" y="1690688"/>
          <a:ext cx="10981112" cy="4618672"/>
        </p:xfrm>
        <a:graphic>
          <a:graphicData uri="http://schemas.openxmlformats.org/drawingml/2006/chart">
            <c:chart xmlns:c="http://schemas.openxmlformats.org/drawingml/2006/chart" xmlns:r="http://schemas.openxmlformats.org/officeDocument/2006/relationships" r:id="rId2"/>
          </a:graphicData>
        </a:graphic>
      </p:graphicFrame>
      <p:pic>
        <p:nvPicPr>
          <p:cNvPr id="7" name="Paveikslėlis 6"/>
          <p:cNvPicPr>
            <a:picLocks noChangeAspect="1"/>
          </p:cNvPicPr>
          <p:nvPr/>
        </p:nvPicPr>
        <p:blipFill>
          <a:blip r:embed="rId3"/>
          <a:stretch>
            <a:fillRect/>
          </a:stretch>
        </p:blipFill>
        <p:spPr>
          <a:xfrm>
            <a:off x="9046191" y="0"/>
            <a:ext cx="3145809" cy="780356"/>
          </a:xfrm>
          <a:prstGeom prst="rect">
            <a:avLst/>
          </a:prstGeom>
        </p:spPr>
      </p:pic>
    </p:spTree>
    <p:extLst>
      <p:ext uri="{BB962C8B-B14F-4D97-AF65-F5344CB8AC3E}">
        <p14:creationId xmlns:p14="http://schemas.microsoft.com/office/powerpoint/2010/main" val="2241962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idx="4294967295"/>
          </p:nvPr>
        </p:nvSpPr>
        <p:spPr>
          <a:xfrm>
            <a:off x="1928553" y="59387"/>
            <a:ext cx="10218418" cy="1154272"/>
          </a:xfrm>
        </p:spPr>
        <p:txBody>
          <a:bodyPr/>
          <a:lstStyle/>
          <a:p>
            <a:r>
              <a:rPr lang="lt-LT" altLang="lt-LT" sz="2000" b="1" dirty="0">
                <a:solidFill>
                  <a:srgbClr val="191B0E"/>
                </a:solidFill>
                <a:latin typeface="Times New Roman" panose="02020603050405020304" pitchFamily="18" charset="0"/>
                <a:cs typeface="Times New Roman" panose="02020603050405020304" pitchFamily="18" charset="0"/>
              </a:rPr>
              <a:t>VAIKO SVEIKATOS PAŽYMĖJIME – </a:t>
            </a:r>
            <a:r>
              <a:rPr lang="lt-LT" altLang="lt-LT" sz="2000" b="1" u="sng" dirty="0">
                <a:solidFill>
                  <a:srgbClr val="191B0E"/>
                </a:solidFill>
                <a:latin typeface="Times New Roman" panose="02020603050405020304" pitchFamily="18" charset="0"/>
                <a:cs typeface="Times New Roman" panose="02020603050405020304" pitchFamily="18" charset="0"/>
              </a:rPr>
              <a:t>dantų ir žandikaulių būklės įvertinimas</a:t>
            </a:r>
            <a:endParaRPr lang="lt-LT" dirty="0"/>
          </a:p>
        </p:txBody>
      </p:sp>
      <p:pic>
        <p:nvPicPr>
          <p:cNvPr id="4" name="Turinio vietos rezervavimo ženklas 3"/>
          <p:cNvPicPr>
            <a:picLocks noGrp="1" noChangeAspect="1"/>
          </p:cNvPicPr>
          <p:nvPr>
            <p:ph sz="half" idx="4294967295"/>
          </p:nvPr>
        </p:nvPicPr>
        <p:blipFill>
          <a:blip r:embed="rId2"/>
          <a:stretch>
            <a:fillRect/>
          </a:stretch>
        </p:blipFill>
        <p:spPr>
          <a:xfrm>
            <a:off x="997526" y="799038"/>
            <a:ext cx="4754881" cy="6033858"/>
          </a:xfrm>
          <a:prstGeom prst="rect">
            <a:avLst/>
          </a:prstGeom>
        </p:spPr>
      </p:pic>
      <p:sp>
        <p:nvSpPr>
          <p:cNvPr id="5" name="Stačiakampis 4"/>
          <p:cNvSpPr/>
          <p:nvPr/>
        </p:nvSpPr>
        <p:spPr>
          <a:xfrm>
            <a:off x="6226233" y="1837113"/>
            <a:ext cx="4713316" cy="1883657"/>
          </a:xfrm>
          <a:prstGeom prst="rect">
            <a:avLst/>
          </a:prstGeom>
        </p:spPr>
        <p:txBody>
          <a:bodyPr wrap="square">
            <a:spAutoFit/>
          </a:bodyPr>
          <a:lstStyle/>
          <a:p>
            <a:pPr marL="382588" lvl="0" indent="-382588" algn="just" defTabSz="685800" fontAlgn="base">
              <a:lnSpc>
                <a:spcPct val="150000"/>
              </a:lnSpc>
              <a:spcBef>
                <a:spcPts val="1000"/>
              </a:spcBef>
              <a:spcAft>
                <a:spcPts val="200"/>
              </a:spcAft>
              <a:buFont typeface="Arial" pitchFamily="34" charset="0"/>
              <a:buChar char="•"/>
              <a:defRPr/>
            </a:pPr>
            <a:r>
              <a:rPr lang="lt-LT" altLang="lt-LT" sz="2000" dirty="0">
                <a:solidFill>
                  <a:srgbClr val="191B0E"/>
                </a:solidFill>
                <a:latin typeface="Times New Roman" pitchFamily="18" charset="0"/>
                <a:cs typeface="Times New Roman" pitchFamily="18" charset="0"/>
              </a:rPr>
              <a:t>Vaikas profilaktinių patikrinimų metu turi apsilankyti pas gydytoją odontologą, kuris įvertina dantų ir žandikaulių būklę.</a:t>
            </a:r>
          </a:p>
        </p:txBody>
      </p:sp>
      <p:pic>
        <p:nvPicPr>
          <p:cNvPr id="3" name="Paveikslėlis 2"/>
          <p:cNvPicPr>
            <a:picLocks noChangeAspect="1"/>
          </p:cNvPicPr>
          <p:nvPr/>
        </p:nvPicPr>
        <p:blipFill>
          <a:blip r:embed="rId3"/>
          <a:stretch>
            <a:fillRect/>
          </a:stretch>
        </p:blipFill>
        <p:spPr>
          <a:xfrm>
            <a:off x="8988002" y="5935287"/>
            <a:ext cx="3145809" cy="780356"/>
          </a:xfrm>
          <a:prstGeom prst="rect">
            <a:avLst/>
          </a:prstGeom>
        </p:spPr>
      </p:pic>
    </p:spTree>
    <p:extLst>
      <p:ext uri="{BB962C8B-B14F-4D97-AF65-F5344CB8AC3E}">
        <p14:creationId xmlns:p14="http://schemas.microsoft.com/office/powerpoint/2010/main" val="2475069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urinio vietos rezervavimo ženklas 5"/>
          <p:cNvGraphicFramePr>
            <a:graphicFrameLocks noGrp="1"/>
          </p:cNvGraphicFramePr>
          <p:nvPr>
            <p:ph idx="4294967295"/>
            <p:extLst>
              <p:ext uri="{D42A27DB-BD31-4B8C-83A1-F6EECF244321}">
                <p14:modId xmlns:p14="http://schemas.microsoft.com/office/powerpoint/2010/main" val="3309898221"/>
              </p:ext>
            </p:extLst>
          </p:nvPr>
        </p:nvGraphicFramePr>
        <p:xfrm>
          <a:off x="847898" y="1047404"/>
          <a:ext cx="10573790" cy="471392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aveikslėlis 6"/>
          <p:cNvPicPr>
            <a:picLocks noChangeAspect="1"/>
          </p:cNvPicPr>
          <p:nvPr/>
        </p:nvPicPr>
        <p:blipFill>
          <a:blip r:embed="rId3"/>
          <a:stretch>
            <a:fillRect/>
          </a:stretch>
        </p:blipFill>
        <p:spPr>
          <a:xfrm>
            <a:off x="9046191" y="0"/>
            <a:ext cx="3145809" cy="780356"/>
          </a:xfrm>
          <a:prstGeom prst="rect">
            <a:avLst/>
          </a:prstGeom>
        </p:spPr>
      </p:pic>
    </p:spTree>
    <p:extLst>
      <p:ext uri="{BB962C8B-B14F-4D97-AF65-F5344CB8AC3E}">
        <p14:creationId xmlns:p14="http://schemas.microsoft.com/office/powerpoint/2010/main" val="2304195947"/>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3006</TotalTime>
  <Words>539</Words>
  <Application>Microsoft Office PowerPoint</Application>
  <PresentationFormat>Plačiaekranė</PresentationFormat>
  <Paragraphs>29</Paragraphs>
  <Slides>14</Slides>
  <Notes>0</Notes>
  <HiddenSlides>0</HiddenSlides>
  <MMClips>0</MMClips>
  <ScaleCrop>false</ScaleCrop>
  <HeadingPairs>
    <vt:vector size="6" baseType="variant">
      <vt:variant>
        <vt:lpstr>Naudojami šriftai</vt:lpstr>
      </vt:variant>
      <vt:variant>
        <vt:i4>7</vt:i4>
      </vt:variant>
      <vt:variant>
        <vt:lpstr>Tema</vt:lpstr>
      </vt:variant>
      <vt:variant>
        <vt:i4>1</vt:i4>
      </vt:variant>
      <vt:variant>
        <vt:lpstr>Skaidrių pavadinimai</vt:lpstr>
      </vt:variant>
      <vt:variant>
        <vt:i4>14</vt:i4>
      </vt:variant>
    </vt:vector>
  </HeadingPairs>
  <TitlesOfParts>
    <vt:vector size="22" baseType="lpstr">
      <vt:lpstr>Arial</vt:lpstr>
      <vt:lpstr>Calibri</vt:lpstr>
      <vt:lpstr>Calibri Light</vt:lpstr>
      <vt:lpstr>Franklin Gothic Book</vt:lpstr>
      <vt:lpstr>Segoe UI Symbol</vt:lpstr>
      <vt:lpstr>Symbol</vt:lpstr>
      <vt:lpstr>Times New Roman</vt:lpstr>
      <vt:lpstr>„Office“ tema</vt:lpstr>
      <vt:lpstr>Klaipėdos Vitės progimnazijos mokinių sveikatos rodiklių 2018 m. analizė</vt:lpstr>
      <vt:lpstr>„PowerPoint“ pateiktis</vt:lpstr>
      <vt:lpstr>„PowerPoint“ pateiktis</vt:lpstr>
      <vt:lpstr>Mokinių profilaktinių sveikatos duomenų rezultatų svarba</vt:lpstr>
      <vt:lpstr>Vitės progimnazijoje, mokinių, profilaktiškai besitikrinančių sveikatą kiekvienais metais, skaičius (proc.) išlieka panašus: </vt:lpstr>
      <vt:lpstr>„PowerPoint“ pateiktis</vt:lpstr>
      <vt:lpstr>Kūno masės indeksas</vt:lpstr>
      <vt:lpstr>VAIKO SVEIKATOS PAŽYMĖJIME – dantų ir žandikaulių būklės įvertinimas</vt:lpstr>
      <vt:lpstr>„PowerPoint“ pateiktis</vt:lpstr>
      <vt:lpstr>„PowerPoint“ pateiktis</vt:lpstr>
      <vt:lpstr>Sutrikimų visuma pagal grupes (%)</vt:lpstr>
      <vt:lpstr>„PowerPoint“ pateiktis</vt:lpstr>
      <vt:lpstr>Mokinių dalis (%) pagal fizinio ugdymo grupes</vt:lpstr>
      <vt:lpstr>Rekomendacijos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Vitės pagrindinės mokyklos mokinių sveikatos rodiklių 2017/2018 m.m. analizė</dc:title>
  <dc:creator>Darbuotojas</dc:creator>
  <cp:lastModifiedBy>Darbuotojas</cp:lastModifiedBy>
  <cp:revision>95</cp:revision>
  <dcterms:created xsi:type="dcterms:W3CDTF">2019-01-15T09:54:21Z</dcterms:created>
  <dcterms:modified xsi:type="dcterms:W3CDTF">2020-01-23T12:39:59Z</dcterms:modified>
</cp:coreProperties>
</file>