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6" r:id="rId6"/>
    <p:sldId id="261" r:id="rId7"/>
    <p:sldId id="262" r:id="rId8"/>
    <p:sldId id="273" r:id="rId9"/>
    <p:sldId id="264" r:id="rId10"/>
    <p:sldId id="265" r:id="rId11"/>
    <p:sldId id="274" r:id="rId12"/>
    <p:sldId id="275" r:id="rId13"/>
    <p:sldId id="267" r:id="rId14"/>
    <p:sldId id="268" r:id="rId15"/>
    <p:sldId id="271" r:id="rId16"/>
    <p:sldId id="270" r:id="rId17"/>
    <p:sldId id="272" r:id="rId18"/>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darbalapis.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darbalapis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darbalapis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darbalapis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darbalapis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r>
              <a:rPr lang="lt-LT" b="1" dirty="0" smtClean="0">
                <a:solidFill>
                  <a:schemeClr val="tx1"/>
                </a:solidFill>
                <a:latin typeface="Times New Roman" panose="02020603050405020304" pitchFamily="18" charset="0"/>
                <a:cs typeface="Times New Roman" panose="02020603050405020304" pitchFamily="18" charset="0"/>
              </a:rPr>
              <a:t>MOKINIŲ</a:t>
            </a:r>
            <a:r>
              <a:rPr lang="lt-LT" b="1" baseline="0" dirty="0" smtClean="0">
                <a:solidFill>
                  <a:schemeClr val="tx1"/>
                </a:solidFill>
                <a:latin typeface="Times New Roman" panose="02020603050405020304" pitchFamily="18" charset="0"/>
                <a:cs typeface="Times New Roman" panose="02020603050405020304" pitchFamily="18" charset="0"/>
              </a:rPr>
              <a:t> PASISKIRSTYMAS PAGAL KŪNO MASĖS INDEKSĄ 2020 M. (PROC.)</a:t>
            </a:r>
            <a:endParaRPr lang="en-US" b="1"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lumMod val="65000"/>
                  <a:lumOff val="35000"/>
                </a:schemeClr>
              </a:solidFill>
              <a:latin typeface="+mn-lt"/>
              <a:ea typeface="+mn-ea"/>
              <a:cs typeface="+mn-cs"/>
            </a:defRPr>
          </a:pPr>
          <a:endParaRPr lang="lt-LT"/>
        </a:p>
      </c:txPr>
    </c:title>
    <c:autoTitleDeleted val="0"/>
    <c:plotArea>
      <c:layout/>
      <c:pieChart>
        <c:varyColors val="1"/>
        <c:ser>
          <c:idx val="0"/>
          <c:order val="0"/>
          <c:tx>
            <c:strRef>
              <c:f>Lapas1!$B$1</c:f>
              <c:strCache>
                <c:ptCount val="1"/>
                <c:pt idx="0">
                  <c:v>Stulpelis1</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ADBC-45B7-B28E-E0EE6651C99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ADBC-45B7-B28E-E0EE6651C99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ADBC-45B7-B28E-E0EE6651C99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ADBC-45B7-B28E-E0EE6651C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t-LT"/>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Lapas1!$A$2:$A$5</c:f>
              <c:strCache>
                <c:ptCount val="4"/>
                <c:pt idx="0">
                  <c:v>Vaikų, turinčių per mažą KMI, dalis (%)</c:v>
                </c:pt>
                <c:pt idx="1">
                  <c:v>Vaikų, turinčių normalų KMI, dalis (%)</c:v>
                </c:pt>
                <c:pt idx="2">
                  <c:v>Vaikų turinčių didelį KMI, dalis (anstvoris) (%)</c:v>
                </c:pt>
                <c:pt idx="3">
                  <c:v>Vaikų, turinčių labai didelį KMI, dalis (nutukimas) (%)</c:v>
                </c:pt>
              </c:strCache>
            </c:strRef>
          </c:cat>
          <c:val>
            <c:numRef>
              <c:f>Lapas1!$B$2:$B$5</c:f>
              <c:numCache>
                <c:formatCode>General</c:formatCode>
                <c:ptCount val="4"/>
                <c:pt idx="0">
                  <c:v>11.89</c:v>
                </c:pt>
                <c:pt idx="1">
                  <c:v>67.11</c:v>
                </c:pt>
                <c:pt idx="2">
                  <c:v>14.54</c:v>
                </c:pt>
                <c:pt idx="3">
                  <c:v>6.46</c:v>
                </c:pt>
              </c:numCache>
            </c:numRef>
          </c:val>
          <c:extLst>
            <c:ext xmlns:c16="http://schemas.microsoft.com/office/drawing/2014/chart" uri="{C3380CC4-5D6E-409C-BE32-E72D297353CC}">
              <c16:uniqueId val="{00000000-E4DA-4A50-863A-6A723FB2BFD9}"/>
            </c:ext>
          </c:extLst>
        </c:ser>
        <c:ser>
          <c:idx val="1"/>
          <c:order val="1"/>
          <c:tx>
            <c:strRef>
              <c:f>Lapas1!$C$1</c:f>
              <c:strCache>
                <c:ptCount val="1"/>
                <c:pt idx="0">
                  <c:v>Stulpelis2</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ADBC-45B7-B28E-E0EE6651C99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ADBC-45B7-B28E-E0EE6651C99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ADBC-45B7-B28E-E0EE6651C99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F-ADBC-45B7-B28E-E0EE6651C99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lt-LT"/>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Lapas1!$A$2:$A$5</c:f>
              <c:strCache>
                <c:ptCount val="4"/>
                <c:pt idx="0">
                  <c:v>Vaikų, turinčių per mažą KMI, dalis (%)</c:v>
                </c:pt>
                <c:pt idx="1">
                  <c:v>Vaikų, turinčių normalų KMI, dalis (%)</c:v>
                </c:pt>
                <c:pt idx="2">
                  <c:v>Vaikų turinčių didelį KMI, dalis (anstvoris) (%)</c:v>
                </c:pt>
                <c:pt idx="3">
                  <c:v>Vaikų, turinčių labai didelį KMI, dalis (nutukimas) (%)</c:v>
                </c:pt>
              </c:strCache>
            </c:strRef>
          </c:cat>
          <c:val>
            <c:numRef>
              <c:f>Lapas1!$C$2:$C$5</c:f>
              <c:numCache>
                <c:formatCode>General</c:formatCode>
                <c:ptCount val="4"/>
              </c:numCache>
            </c:numRef>
          </c:val>
          <c:extLst>
            <c:ext xmlns:c16="http://schemas.microsoft.com/office/drawing/2014/chart" uri="{C3380CC4-5D6E-409C-BE32-E72D297353CC}">
              <c16:uniqueId val="{00000001-E4DA-4A50-863A-6A723FB2BFD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lt-LT">
                <a:solidFill>
                  <a:schemeClr val="tx1"/>
                </a:solidFill>
                <a:latin typeface="Times New Roman" panose="02020603050405020304" pitchFamily="18" charset="0"/>
                <a:cs typeface="Times New Roman" panose="02020603050405020304" pitchFamily="18" charset="0"/>
              </a:rPr>
              <a:t>Mokinių pasiskirstymas pagal kūno masės indeksą (proc.) palyginimas su ankstesniais metais</a:t>
            </a:r>
            <a:endParaRPr lang="en-US">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Sheet1!$B$1</c:f>
              <c:strCache>
                <c:ptCount val="1"/>
                <c:pt idx="0">
                  <c:v>Vaikų, turinčių per mažą KMI, dalis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 m.</c:v>
                </c:pt>
                <c:pt idx="1">
                  <c:v>2019 m. m.</c:v>
                </c:pt>
                <c:pt idx="2">
                  <c:v>2018 m. m. </c:v>
                </c:pt>
              </c:strCache>
            </c:strRef>
          </c:cat>
          <c:val>
            <c:numRef>
              <c:f>Sheet1!$B$2:$B$5</c:f>
              <c:numCache>
                <c:formatCode>General</c:formatCode>
                <c:ptCount val="4"/>
                <c:pt idx="0">
                  <c:v>11.89</c:v>
                </c:pt>
                <c:pt idx="1">
                  <c:v>12.54</c:v>
                </c:pt>
                <c:pt idx="2">
                  <c:v>14.35</c:v>
                </c:pt>
              </c:numCache>
            </c:numRef>
          </c:val>
          <c:extLst>
            <c:ext xmlns:c16="http://schemas.microsoft.com/office/drawing/2014/chart" uri="{C3380CC4-5D6E-409C-BE32-E72D297353CC}">
              <c16:uniqueId val="{00000000-87D7-49A4-9851-7FFDA8E56D7C}"/>
            </c:ext>
          </c:extLst>
        </c:ser>
        <c:ser>
          <c:idx val="1"/>
          <c:order val="1"/>
          <c:tx>
            <c:strRef>
              <c:f>Sheet1!$C$1</c:f>
              <c:strCache>
                <c:ptCount val="1"/>
                <c:pt idx="0">
                  <c:v>Vaikų, turinčių normalų KMI, dalis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 m.</c:v>
                </c:pt>
                <c:pt idx="1">
                  <c:v>2019 m. m.</c:v>
                </c:pt>
                <c:pt idx="2">
                  <c:v>2018 m. m. </c:v>
                </c:pt>
              </c:strCache>
            </c:strRef>
          </c:cat>
          <c:val>
            <c:numRef>
              <c:f>Sheet1!$C$2:$C$5</c:f>
              <c:numCache>
                <c:formatCode>General</c:formatCode>
                <c:ptCount val="4"/>
                <c:pt idx="0">
                  <c:v>67.11</c:v>
                </c:pt>
                <c:pt idx="1">
                  <c:v>64.61</c:v>
                </c:pt>
                <c:pt idx="2">
                  <c:v>63.53</c:v>
                </c:pt>
              </c:numCache>
            </c:numRef>
          </c:val>
          <c:extLst>
            <c:ext xmlns:c16="http://schemas.microsoft.com/office/drawing/2014/chart" uri="{C3380CC4-5D6E-409C-BE32-E72D297353CC}">
              <c16:uniqueId val="{00000001-87D7-49A4-9851-7FFDA8E56D7C}"/>
            </c:ext>
          </c:extLst>
        </c:ser>
        <c:ser>
          <c:idx val="2"/>
          <c:order val="2"/>
          <c:tx>
            <c:strRef>
              <c:f>Sheet1!$D$1</c:f>
              <c:strCache>
                <c:ptCount val="1"/>
                <c:pt idx="0">
                  <c:v>Vaikų, turinčių didelį KMI, dalis (antsvoris) (%)</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 m.</c:v>
                </c:pt>
                <c:pt idx="1">
                  <c:v>2019 m. m.</c:v>
                </c:pt>
                <c:pt idx="2">
                  <c:v>2018 m. m. </c:v>
                </c:pt>
              </c:strCache>
            </c:strRef>
          </c:cat>
          <c:val>
            <c:numRef>
              <c:f>Sheet1!$D$2:$D$5</c:f>
              <c:numCache>
                <c:formatCode>General</c:formatCode>
                <c:ptCount val="4"/>
                <c:pt idx="0">
                  <c:v>14.54</c:v>
                </c:pt>
                <c:pt idx="1">
                  <c:v>14.9</c:v>
                </c:pt>
                <c:pt idx="2">
                  <c:v>14.35</c:v>
                </c:pt>
              </c:numCache>
            </c:numRef>
          </c:val>
          <c:extLst>
            <c:ext xmlns:c16="http://schemas.microsoft.com/office/drawing/2014/chart" uri="{C3380CC4-5D6E-409C-BE32-E72D297353CC}">
              <c16:uniqueId val="{00000002-87D7-49A4-9851-7FFDA8E56D7C}"/>
            </c:ext>
          </c:extLst>
        </c:ser>
        <c:ser>
          <c:idx val="3"/>
          <c:order val="3"/>
          <c:tx>
            <c:strRef>
              <c:f>Sheet1!$E$1</c:f>
              <c:strCache>
                <c:ptCount val="1"/>
                <c:pt idx="0">
                  <c:v>Vaikų, turinčių labai didelį KMI, dalis (nutukimas) (%)</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 m.</c:v>
                </c:pt>
                <c:pt idx="1">
                  <c:v>2019 m. m.</c:v>
                </c:pt>
                <c:pt idx="2">
                  <c:v>2018 m. m. </c:v>
                </c:pt>
              </c:strCache>
            </c:strRef>
          </c:cat>
          <c:val>
            <c:numRef>
              <c:f>Sheet1!$E$2:$E$5</c:f>
              <c:numCache>
                <c:formatCode>General</c:formatCode>
                <c:ptCount val="4"/>
                <c:pt idx="0">
                  <c:v>6.46</c:v>
                </c:pt>
                <c:pt idx="1">
                  <c:v>5.91</c:v>
                </c:pt>
                <c:pt idx="2">
                  <c:v>7.29</c:v>
                </c:pt>
              </c:numCache>
            </c:numRef>
          </c:val>
          <c:extLst>
            <c:ext xmlns:c16="http://schemas.microsoft.com/office/drawing/2014/chart" uri="{C3380CC4-5D6E-409C-BE32-E72D297353CC}">
              <c16:uniqueId val="{00000003-87D7-49A4-9851-7FFDA8E56D7C}"/>
            </c:ext>
          </c:extLst>
        </c:ser>
        <c:dLbls>
          <c:dLblPos val="outEnd"/>
          <c:showLegendKey val="0"/>
          <c:showVal val="1"/>
          <c:showCatName val="0"/>
          <c:showSerName val="0"/>
          <c:showPercent val="0"/>
          <c:showBubbleSize val="0"/>
        </c:dLbls>
        <c:gapWidth val="100"/>
        <c:overlap val="-24"/>
        <c:axId val="165613087"/>
        <c:axId val="165617247"/>
      </c:barChart>
      <c:catAx>
        <c:axId val="165613087"/>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165617247"/>
        <c:crosses val="autoZero"/>
        <c:auto val="1"/>
        <c:lblAlgn val="ctr"/>
        <c:lblOffset val="100"/>
        <c:noMultiLvlLbl val="0"/>
      </c:catAx>
      <c:valAx>
        <c:axId val="165617247"/>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lt-LT"/>
          </a:p>
        </c:txPr>
        <c:crossAx val="16561308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t-LT" sz="2400" b="1" dirty="0" smtClean="0">
                <a:solidFill>
                  <a:schemeClr val="tx1"/>
                </a:solidFill>
                <a:latin typeface="Times New Roman" panose="02020603050405020304" pitchFamily="18" charset="0"/>
                <a:cs typeface="Times New Roman" panose="02020603050405020304" pitchFamily="18" charset="0"/>
              </a:rPr>
              <a:t>Mokinių</a:t>
            </a:r>
            <a:r>
              <a:rPr lang="lt-LT" sz="2400" b="1" baseline="0" dirty="0" smtClean="0">
                <a:solidFill>
                  <a:schemeClr val="tx1"/>
                </a:solidFill>
                <a:latin typeface="Times New Roman" panose="02020603050405020304" pitchFamily="18" charset="0"/>
                <a:cs typeface="Times New Roman" panose="02020603050405020304" pitchFamily="18" charset="0"/>
              </a:rPr>
              <a:t> dalis, turinčių žandikaulių ir pavienių dantų sąkandžio patologiją 2020 m. (proc.)</a:t>
            </a:r>
            <a:endParaRPr lang="lt-LT" sz="24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13466478374985738"/>
          <c:y val="5.8372849914210293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Vaikų, turinčių žandikaulių patologiją</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Lapas1!$B$2:$B$9</c:f>
              <c:numCache>
                <c:formatCode>General</c:formatCode>
                <c:ptCount val="8"/>
                <c:pt idx="0">
                  <c:v>20.97</c:v>
                </c:pt>
                <c:pt idx="1">
                  <c:v>23.08</c:v>
                </c:pt>
                <c:pt idx="2">
                  <c:v>26.83</c:v>
                </c:pt>
                <c:pt idx="3">
                  <c:v>36.25</c:v>
                </c:pt>
                <c:pt idx="4">
                  <c:v>25</c:v>
                </c:pt>
                <c:pt idx="5">
                  <c:v>28.13</c:v>
                </c:pt>
                <c:pt idx="6">
                  <c:v>29.17</c:v>
                </c:pt>
                <c:pt idx="7">
                  <c:v>10.81</c:v>
                </c:pt>
              </c:numCache>
            </c:numRef>
          </c:val>
          <c:extLst>
            <c:ext xmlns:c16="http://schemas.microsoft.com/office/drawing/2014/chart" uri="{C3380CC4-5D6E-409C-BE32-E72D297353CC}">
              <c16:uniqueId val="{00000000-6814-46A5-8786-9E4B22E6AF0F}"/>
            </c:ext>
          </c:extLst>
        </c:ser>
        <c:ser>
          <c:idx val="1"/>
          <c:order val="1"/>
          <c:tx>
            <c:strRef>
              <c:f>Lapas1!$C$1</c:f>
              <c:strCache>
                <c:ptCount val="1"/>
                <c:pt idx="0">
                  <c:v>Vaikų, turinčių pavienių dantų sąkandžio patologiją</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Lapas1!$C$2:$C$9</c:f>
              <c:numCache>
                <c:formatCode>General</c:formatCode>
                <c:ptCount val="8"/>
                <c:pt idx="0">
                  <c:v>17.739999999999998</c:v>
                </c:pt>
                <c:pt idx="1">
                  <c:v>29.49</c:v>
                </c:pt>
                <c:pt idx="2">
                  <c:v>18.29</c:v>
                </c:pt>
                <c:pt idx="3">
                  <c:v>17.5</c:v>
                </c:pt>
                <c:pt idx="4">
                  <c:v>18.75</c:v>
                </c:pt>
                <c:pt idx="5">
                  <c:v>21.88</c:v>
                </c:pt>
                <c:pt idx="6">
                  <c:v>20.83</c:v>
                </c:pt>
                <c:pt idx="7">
                  <c:v>21.62</c:v>
                </c:pt>
              </c:numCache>
            </c:numRef>
          </c:val>
          <c:extLst>
            <c:ext xmlns:c16="http://schemas.microsoft.com/office/drawing/2014/chart" uri="{C3380CC4-5D6E-409C-BE32-E72D297353CC}">
              <c16:uniqueId val="{00000001-6814-46A5-8786-9E4B22E6AF0F}"/>
            </c:ext>
          </c:extLst>
        </c:ser>
        <c:ser>
          <c:idx val="2"/>
          <c:order val="2"/>
          <c:tx>
            <c:strRef>
              <c:f>Lapas1!$D$1</c:f>
              <c:strCache>
                <c:ptCount val="1"/>
                <c:pt idx="0">
                  <c:v>Stulpelis1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1 klasė</c:v>
                </c:pt>
                <c:pt idx="1">
                  <c:v>2 klasė</c:v>
                </c:pt>
                <c:pt idx="2">
                  <c:v>3 klasė</c:v>
                </c:pt>
                <c:pt idx="3">
                  <c:v>4 klasė</c:v>
                </c:pt>
                <c:pt idx="4">
                  <c:v>5 klasė</c:v>
                </c:pt>
                <c:pt idx="5">
                  <c:v>6 klasė</c:v>
                </c:pt>
                <c:pt idx="6">
                  <c:v>7 klasė</c:v>
                </c:pt>
                <c:pt idx="7">
                  <c:v>8 klasė</c:v>
                </c:pt>
              </c:strCache>
            </c:strRef>
          </c:cat>
          <c:val>
            <c:numRef>
              <c:f>Lapas1!$D$2:$D$9</c:f>
              <c:numCache>
                <c:formatCode>General</c:formatCode>
                <c:ptCount val="8"/>
              </c:numCache>
            </c:numRef>
          </c:val>
          <c:extLst>
            <c:ext xmlns:c16="http://schemas.microsoft.com/office/drawing/2014/chart" uri="{C3380CC4-5D6E-409C-BE32-E72D297353CC}">
              <c16:uniqueId val="{00000002-6814-46A5-8786-9E4B22E6AF0F}"/>
            </c:ext>
          </c:extLst>
        </c:ser>
        <c:dLbls>
          <c:dLblPos val="outEnd"/>
          <c:showLegendKey val="0"/>
          <c:showVal val="1"/>
          <c:showCatName val="0"/>
          <c:showSerName val="0"/>
          <c:showPercent val="0"/>
          <c:showBubbleSize val="0"/>
        </c:dLbls>
        <c:gapWidth val="219"/>
        <c:overlap val="-27"/>
        <c:axId val="419489992"/>
        <c:axId val="419486712"/>
      </c:barChart>
      <c:catAx>
        <c:axId val="41948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19486712"/>
        <c:crosses val="autoZero"/>
        <c:auto val="1"/>
        <c:lblAlgn val="ctr"/>
        <c:lblOffset val="100"/>
        <c:noMultiLvlLbl val="0"/>
      </c:catAx>
      <c:valAx>
        <c:axId val="4194867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lt-LT"/>
          </a:p>
        </c:txPr>
        <c:crossAx val="419489992"/>
        <c:crosses val="autoZero"/>
        <c:crossBetween val="between"/>
      </c:valAx>
      <c:spPr>
        <a:noFill/>
        <a:ln>
          <a:noFill/>
        </a:ln>
        <a:effectLst/>
      </c:spPr>
    </c:plotArea>
    <c:legend>
      <c:legendPos val="b"/>
      <c:legendEntry>
        <c:idx val="2"/>
        <c:delete val="1"/>
      </c:legendEntry>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t-LT" sz="2400" b="1" dirty="0">
                <a:solidFill>
                  <a:schemeClr val="tx1"/>
                </a:solidFill>
                <a:latin typeface="Times New Roman" panose="02020603050405020304" pitchFamily="18" charset="0"/>
                <a:cs typeface="Times New Roman" panose="02020603050405020304" pitchFamily="18" charset="0"/>
              </a:rPr>
              <a:t>Mokinių dalis (</a:t>
            </a:r>
            <a:r>
              <a:rPr lang="en-US" sz="2400" b="1" dirty="0">
                <a:solidFill>
                  <a:schemeClr val="tx1"/>
                </a:solidFill>
                <a:latin typeface="Times New Roman" panose="02020603050405020304" pitchFamily="18" charset="0"/>
                <a:cs typeface="Times New Roman" panose="02020603050405020304" pitchFamily="18" charset="0"/>
              </a:rPr>
              <a:t>%</a:t>
            </a:r>
            <a:r>
              <a:rPr lang="lt-LT" sz="2400" b="1" dirty="0">
                <a:solidFill>
                  <a:schemeClr val="tx1"/>
                </a:solidFill>
                <a:latin typeface="Times New Roman" panose="02020603050405020304" pitchFamily="18" charset="0"/>
                <a:cs typeface="Times New Roman" panose="02020603050405020304" pitchFamily="18" charset="0"/>
              </a:rPr>
              <a:t>) pagal fizinio ugdymo </a:t>
            </a:r>
            <a:r>
              <a:rPr lang="lt-LT" sz="2400" b="1" dirty="0" smtClean="0">
                <a:solidFill>
                  <a:schemeClr val="tx1"/>
                </a:solidFill>
                <a:latin typeface="Times New Roman" panose="02020603050405020304" pitchFamily="18" charset="0"/>
                <a:cs typeface="Times New Roman" panose="02020603050405020304" pitchFamily="18" charset="0"/>
              </a:rPr>
              <a:t>grupes 2020 m.</a:t>
            </a:r>
            <a:endParaRPr lang="lt-LT" sz="2400" b="1"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Vaikų, priskiriamų pagrindinei fizinio ugdymo grupei, dalis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Lapas1!$B$2:$B$5</c:f>
              <c:numCache>
                <c:formatCode>General</c:formatCode>
                <c:ptCount val="4"/>
                <c:pt idx="0">
                  <c:v>97.94</c:v>
                </c:pt>
              </c:numCache>
            </c:numRef>
          </c:val>
          <c:extLst>
            <c:ext xmlns:c16="http://schemas.microsoft.com/office/drawing/2014/chart" uri="{C3380CC4-5D6E-409C-BE32-E72D297353CC}">
              <c16:uniqueId val="{00000000-9DE8-450B-B90B-59320412A484}"/>
            </c:ext>
          </c:extLst>
        </c:ser>
        <c:ser>
          <c:idx val="1"/>
          <c:order val="1"/>
          <c:tx>
            <c:strRef>
              <c:f>Lapas1!$C$1</c:f>
              <c:strCache>
                <c:ptCount val="1"/>
                <c:pt idx="0">
                  <c:v>Vaikų, priskiriamų parengiamajai fizinio ugdymo grupei, dalis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Lapas1!$C$2:$C$5</c:f>
              <c:numCache>
                <c:formatCode>General</c:formatCode>
                <c:ptCount val="4"/>
                <c:pt idx="1">
                  <c:v>1.47</c:v>
                </c:pt>
              </c:numCache>
            </c:numRef>
          </c:val>
          <c:extLst>
            <c:ext xmlns:c16="http://schemas.microsoft.com/office/drawing/2014/chart" uri="{C3380CC4-5D6E-409C-BE32-E72D297353CC}">
              <c16:uniqueId val="{00000001-9DE8-450B-B90B-59320412A484}"/>
            </c:ext>
          </c:extLst>
        </c:ser>
        <c:ser>
          <c:idx val="2"/>
          <c:order val="2"/>
          <c:tx>
            <c:strRef>
              <c:f>Lapas1!$D$1</c:f>
              <c:strCache>
                <c:ptCount val="1"/>
                <c:pt idx="0">
                  <c:v>Vaikų, priskiriamų specialiajai fizinio ugdymo grupei, dalis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Lapas1!$A$2:$A$5</c:f>
              <c:strCache>
                <c:ptCount val="3"/>
                <c:pt idx="0">
                  <c:v>Pagrindinė</c:v>
                </c:pt>
                <c:pt idx="1">
                  <c:v>Parengiamoji</c:v>
                </c:pt>
                <c:pt idx="2">
                  <c:v>Specialioji</c:v>
                </c:pt>
              </c:strCache>
            </c:strRef>
          </c:cat>
          <c:val>
            <c:numRef>
              <c:f>Lapas1!$D$2:$D$5</c:f>
              <c:numCache>
                <c:formatCode>General</c:formatCode>
                <c:ptCount val="4"/>
                <c:pt idx="2">
                  <c:v>0.59</c:v>
                </c:pt>
              </c:numCache>
            </c:numRef>
          </c:val>
          <c:extLst>
            <c:ext xmlns:c16="http://schemas.microsoft.com/office/drawing/2014/chart" uri="{C3380CC4-5D6E-409C-BE32-E72D297353CC}">
              <c16:uniqueId val="{00000002-9DE8-450B-B90B-59320412A484}"/>
            </c:ext>
          </c:extLst>
        </c:ser>
        <c:dLbls>
          <c:dLblPos val="outEnd"/>
          <c:showLegendKey val="0"/>
          <c:showVal val="1"/>
          <c:showCatName val="0"/>
          <c:showSerName val="0"/>
          <c:showPercent val="0"/>
          <c:showBubbleSize val="0"/>
        </c:dLbls>
        <c:gapWidth val="219"/>
        <c:overlap val="-27"/>
        <c:axId val="432001376"/>
        <c:axId val="432001704"/>
      </c:barChart>
      <c:catAx>
        <c:axId val="432001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32001704"/>
        <c:crosses val="autoZero"/>
        <c:auto val="1"/>
        <c:lblAlgn val="ctr"/>
        <c:lblOffset val="100"/>
        <c:noMultiLvlLbl val="0"/>
      </c:catAx>
      <c:valAx>
        <c:axId val="432001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320013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lt-LT" dirty="0" smtClean="0">
                <a:solidFill>
                  <a:schemeClr val="tx1"/>
                </a:solidFill>
                <a:latin typeface="Times New Roman" panose="02020603050405020304" pitchFamily="18" charset="0"/>
                <a:cs typeface="Times New Roman" panose="02020603050405020304" pitchFamily="18" charset="0"/>
              </a:rPr>
              <a:t>Mokinių</a:t>
            </a:r>
            <a:r>
              <a:rPr lang="lt-LT" baseline="0" dirty="0" smtClean="0">
                <a:solidFill>
                  <a:schemeClr val="tx1"/>
                </a:solidFill>
                <a:latin typeface="Times New Roman" panose="02020603050405020304" pitchFamily="18" charset="0"/>
                <a:cs typeface="Times New Roman" panose="02020603050405020304" pitchFamily="18" charset="0"/>
              </a:rPr>
              <a:t> dalis (</a:t>
            </a:r>
            <a:r>
              <a:rPr lang="en-US" baseline="0" dirty="0" smtClean="0">
                <a:solidFill>
                  <a:schemeClr val="tx1"/>
                </a:solidFill>
                <a:latin typeface="Times New Roman" panose="02020603050405020304" pitchFamily="18" charset="0"/>
                <a:cs typeface="Times New Roman" panose="02020603050405020304" pitchFamily="18" charset="0"/>
              </a:rPr>
              <a:t>%) </a:t>
            </a:r>
            <a:r>
              <a:rPr lang="lt-LT" baseline="0" dirty="0" smtClean="0">
                <a:solidFill>
                  <a:schemeClr val="tx1"/>
                </a:solidFill>
                <a:latin typeface="Times New Roman" panose="02020603050405020304" pitchFamily="18" charset="0"/>
                <a:cs typeface="Times New Roman" panose="02020603050405020304" pitchFamily="18" charset="0"/>
              </a:rPr>
              <a:t>pagal fizinio ugdymo grupes palyginimas, su ankstesniais metais</a:t>
            </a:r>
            <a:endParaRPr lang="en-US"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lt-LT"/>
        </a:p>
      </c:txPr>
    </c:title>
    <c:autoTitleDeleted val="0"/>
    <c:plotArea>
      <c:layout/>
      <c:barChart>
        <c:barDir val="col"/>
        <c:grouping val="clustered"/>
        <c:varyColors val="0"/>
        <c:ser>
          <c:idx val="0"/>
          <c:order val="0"/>
          <c:tx>
            <c:strRef>
              <c:f>Sheet1!$B$1</c:f>
              <c:strCache>
                <c:ptCount val="1"/>
                <c:pt idx="0">
                  <c:v>Vaikų, priskiriamų pagrindinei fizinio ugdymo grupei, dalis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m.m.</c:v>
                </c:pt>
                <c:pt idx="1">
                  <c:v>2019 m.m.</c:v>
                </c:pt>
                <c:pt idx="2">
                  <c:v>2018 m.m.</c:v>
                </c:pt>
              </c:strCache>
            </c:strRef>
          </c:cat>
          <c:val>
            <c:numRef>
              <c:f>Sheet1!$B$2:$B$5</c:f>
              <c:numCache>
                <c:formatCode>General</c:formatCode>
                <c:ptCount val="4"/>
                <c:pt idx="0">
                  <c:v>97.94</c:v>
                </c:pt>
                <c:pt idx="1">
                  <c:v>98</c:v>
                </c:pt>
                <c:pt idx="2">
                  <c:v>98.35</c:v>
                </c:pt>
              </c:numCache>
            </c:numRef>
          </c:val>
          <c:extLst>
            <c:ext xmlns:c16="http://schemas.microsoft.com/office/drawing/2014/chart" uri="{C3380CC4-5D6E-409C-BE32-E72D297353CC}">
              <c16:uniqueId val="{00000000-8B18-4050-A9FB-B1AD14F6917C}"/>
            </c:ext>
          </c:extLst>
        </c:ser>
        <c:ser>
          <c:idx val="1"/>
          <c:order val="1"/>
          <c:tx>
            <c:strRef>
              <c:f>Sheet1!$C$1</c:f>
              <c:strCache>
                <c:ptCount val="1"/>
                <c:pt idx="0">
                  <c:v>Vaikų, priskiriamų parengiamajai fizinio ugdymo grupei, dalis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m.m.</c:v>
                </c:pt>
                <c:pt idx="1">
                  <c:v>2019 m.m.</c:v>
                </c:pt>
                <c:pt idx="2">
                  <c:v>2018 m.m.</c:v>
                </c:pt>
              </c:strCache>
            </c:strRef>
          </c:cat>
          <c:val>
            <c:numRef>
              <c:f>Sheet1!$C$2:$C$5</c:f>
              <c:numCache>
                <c:formatCode>General</c:formatCode>
                <c:ptCount val="4"/>
                <c:pt idx="0">
                  <c:v>1.47</c:v>
                </c:pt>
                <c:pt idx="1">
                  <c:v>8.26</c:v>
                </c:pt>
                <c:pt idx="2">
                  <c:v>4.47</c:v>
                </c:pt>
              </c:numCache>
            </c:numRef>
          </c:val>
          <c:extLst>
            <c:ext xmlns:c16="http://schemas.microsoft.com/office/drawing/2014/chart" uri="{C3380CC4-5D6E-409C-BE32-E72D297353CC}">
              <c16:uniqueId val="{00000001-8B18-4050-A9FB-B1AD14F6917C}"/>
            </c:ext>
          </c:extLst>
        </c:ser>
        <c:ser>
          <c:idx val="2"/>
          <c:order val="2"/>
          <c:tx>
            <c:strRef>
              <c:f>Sheet1!$D$1</c:f>
              <c:strCache>
                <c:ptCount val="1"/>
                <c:pt idx="0">
                  <c:v>Vaikų, priskiriamų specialiajai ugdymo grupei, dalis (%)</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Sheet1!$A$2:$A$5</c:f>
              <c:strCache>
                <c:ptCount val="3"/>
                <c:pt idx="0">
                  <c:v>2020 m.m.</c:v>
                </c:pt>
                <c:pt idx="1">
                  <c:v>2019 m.m.</c:v>
                </c:pt>
                <c:pt idx="2">
                  <c:v>2018 m.m.</c:v>
                </c:pt>
              </c:strCache>
            </c:strRef>
          </c:cat>
          <c:val>
            <c:numRef>
              <c:f>Sheet1!$D$2:$D$5</c:f>
              <c:numCache>
                <c:formatCode>General</c:formatCode>
                <c:ptCount val="4"/>
                <c:pt idx="0">
                  <c:v>0.59</c:v>
                </c:pt>
                <c:pt idx="1">
                  <c:v>2.0099999999999998</c:v>
                </c:pt>
                <c:pt idx="2">
                  <c:v>3</c:v>
                </c:pt>
              </c:numCache>
            </c:numRef>
          </c:val>
          <c:extLst>
            <c:ext xmlns:c16="http://schemas.microsoft.com/office/drawing/2014/chart" uri="{C3380CC4-5D6E-409C-BE32-E72D297353CC}">
              <c16:uniqueId val="{00000002-8B18-4050-A9FB-B1AD14F6917C}"/>
            </c:ext>
          </c:extLst>
        </c:ser>
        <c:dLbls>
          <c:dLblPos val="outEnd"/>
          <c:showLegendKey val="0"/>
          <c:showVal val="1"/>
          <c:showCatName val="0"/>
          <c:showSerName val="0"/>
          <c:showPercent val="0"/>
          <c:showBubbleSize val="0"/>
        </c:dLbls>
        <c:gapWidth val="100"/>
        <c:overlap val="-24"/>
        <c:axId val="1981216751"/>
        <c:axId val="1981220495"/>
      </c:barChart>
      <c:catAx>
        <c:axId val="1981216751"/>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1981220495"/>
        <c:crosses val="autoZero"/>
        <c:auto val="1"/>
        <c:lblAlgn val="ctr"/>
        <c:lblOffset val="100"/>
        <c:noMultiLvlLbl val="0"/>
      </c:catAx>
      <c:valAx>
        <c:axId val="1981220495"/>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lt-LT"/>
          </a:p>
        </c:txPr>
        <c:crossAx val="1981216751"/>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lt-LT"/>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59167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255249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67605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428244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96944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2021-04-14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041957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7" name="Datos vietos rezervavimo ženklas 6"/>
          <p:cNvSpPr>
            <a:spLocks noGrp="1"/>
          </p:cNvSpPr>
          <p:nvPr>
            <p:ph type="dt" sz="half" idx="10"/>
          </p:nvPr>
        </p:nvSpPr>
        <p:spPr/>
        <p:txBody>
          <a:bodyPr/>
          <a:lstStyle/>
          <a:p>
            <a:fld id="{7E40A9D0-DCFE-493F-8092-CDCEDAA04C97}" type="datetimeFigureOut">
              <a:rPr lang="lt-LT" smtClean="0"/>
              <a:t>2021-04-14</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39914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7E40A9D0-DCFE-493F-8092-CDCEDAA04C97}" type="datetimeFigureOut">
              <a:rPr lang="lt-LT" smtClean="0"/>
              <a:t>2021-04-14</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159358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7E40A9D0-DCFE-493F-8092-CDCEDAA04C97}" type="datetimeFigureOut">
              <a:rPr lang="lt-LT" smtClean="0"/>
              <a:t>2021-04-14</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2532413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2021-04-14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479662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7E40A9D0-DCFE-493F-8092-CDCEDAA04C97}" type="datetimeFigureOut">
              <a:rPr lang="lt-LT" smtClean="0"/>
              <a:t>2021-04-14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40994044-8E97-4283-966A-AB2BFBFB2C96}" type="slidenum">
              <a:rPr lang="lt-LT" smtClean="0"/>
              <a:t>‹#›</a:t>
            </a:fld>
            <a:endParaRPr lang="lt-LT"/>
          </a:p>
        </p:txBody>
      </p:sp>
    </p:spTree>
    <p:extLst>
      <p:ext uri="{BB962C8B-B14F-4D97-AF65-F5344CB8AC3E}">
        <p14:creationId xmlns:p14="http://schemas.microsoft.com/office/powerpoint/2010/main" val="3782314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40A9D0-DCFE-493F-8092-CDCEDAA04C97}" type="datetimeFigureOut">
              <a:rPr lang="lt-LT" smtClean="0"/>
              <a:t>2021-04-14</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94044-8E97-4283-966A-AB2BFBFB2C96}" type="slidenum">
              <a:rPr lang="lt-LT" smtClean="0"/>
              <a:t>‹#›</a:t>
            </a:fld>
            <a:endParaRPr lang="lt-LT"/>
          </a:p>
        </p:txBody>
      </p:sp>
    </p:spTree>
    <p:extLst>
      <p:ext uri="{BB962C8B-B14F-4D97-AF65-F5344CB8AC3E}">
        <p14:creationId xmlns:p14="http://schemas.microsoft.com/office/powerpoint/2010/main" val="4027423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seimas.lrs.lt/portal/legalAct/lt/TAD/TAIS.404809/asr"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895302" y="2215283"/>
            <a:ext cx="9144000" cy="2387600"/>
          </a:xfrm>
        </p:spPr>
        <p:txBody>
          <a:bodyPr/>
          <a:lstStyle/>
          <a:p>
            <a:r>
              <a:rPr kumimoji="0" lang="en-US"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ea typeface="+mj-ea"/>
                <a:cs typeface="Times New Roman" panose="02020603050405020304" pitchFamily="18" charset="0"/>
              </a:rPr>
              <a:t>Klaip</a:t>
            </a:r>
            <a:r>
              <a:rPr kumimoji="0" lang="lt-LT" altLang="lt-LT" sz="4400" b="1" i="0" u="none" strike="noStrike" kern="0" cap="none" spc="0" normalizeH="0" baseline="0" noProof="0" dirty="0" err="1" smtClean="0">
                <a:ln>
                  <a:noFill/>
                </a:ln>
                <a:solidFill>
                  <a:srgbClr val="000000"/>
                </a:solidFill>
                <a:effectLst/>
                <a:uLnTx/>
                <a:uFillTx/>
                <a:latin typeface="Times New Roman" panose="02020603050405020304" pitchFamily="18" charset="0"/>
                <a:ea typeface="+mj-ea"/>
                <a:cs typeface="Times New Roman" panose="02020603050405020304" pitchFamily="18" charset="0"/>
              </a:rPr>
              <a:t>ėdos</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lt-LT" altLang="lt-LT" sz="4400" b="1" i="0" u="none" strike="noStrike" kern="0" cap="none" spc="0" normalizeH="0" baseline="0" noProof="0" dirty="0" err="1" smtClean="0">
                <a:ln>
                  <a:noFill/>
                </a:ln>
                <a:solidFill>
                  <a:srgbClr val="000000"/>
                </a:solidFill>
                <a:effectLst/>
                <a:uLnTx/>
                <a:uFillTx/>
                <a:latin typeface="Times New Roman" panose="02020603050405020304" pitchFamily="18" charset="0"/>
                <a:ea typeface="+mj-ea"/>
                <a:cs typeface="Times New Roman" panose="02020603050405020304" pitchFamily="18" charset="0"/>
              </a:rPr>
              <a:t>Vitės</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altLang="lt-LT" sz="4400" b="1" i="0" u="none" strike="noStrike" kern="0" cap="none" spc="0" normalizeH="0" baseline="0" noProof="0" dirty="0" err="1" smtClean="0">
                <a:ln>
                  <a:noFill/>
                </a:ln>
                <a:solidFill>
                  <a:srgbClr val="000000"/>
                </a:solidFill>
                <a:effectLst/>
                <a:uLnTx/>
                <a:uFillTx/>
                <a:latin typeface="Times New Roman" panose="02020603050405020304" pitchFamily="18" charset="0"/>
                <a:ea typeface="+mj-ea"/>
                <a:cs typeface="Times New Roman" panose="02020603050405020304" pitchFamily="18" charset="0"/>
              </a:rPr>
              <a:t>progimnazijos</a:t>
            </a:r>
            <a: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ea typeface="+mj-ea"/>
                <a:cs typeface="Times New Roman" panose="02020603050405020304" pitchFamily="18" charset="0"/>
              </a:rPr>
              <a:t> mokinių sveikatos rodiklių analizė</a:t>
            </a:r>
            <a:br>
              <a:rPr kumimoji="0" lang="lt-LT" altLang="lt-LT" sz="4400" b="1" i="0" u="none" strike="noStrike" kern="0" cap="none" spc="0" normalizeH="0" baseline="0" noProof="0" dirty="0" smtClean="0">
                <a:ln>
                  <a:noFill/>
                </a:ln>
                <a:solidFill>
                  <a:srgbClr val="000000"/>
                </a:solidFill>
                <a:effectLst/>
                <a:uLnTx/>
                <a:uFillTx/>
                <a:latin typeface="Times New Roman" panose="02020603050405020304" pitchFamily="18" charset="0"/>
                <a:ea typeface="+mj-ea"/>
                <a:cs typeface="Times New Roman" panose="02020603050405020304" pitchFamily="18" charset="0"/>
              </a:rPr>
            </a:br>
            <a:r>
              <a:rPr lang="lt-LT" altLang="lt-LT" sz="4400" b="1" kern="0" dirty="0" smtClean="0">
                <a:solidFill>
                  <a:srgbClr val="000000"/>
                </a:solidFill>
                <a:latin typeface="Times New Roman" panose="02020603050405020304" pitchFamily="18" charset="0"/>
                <a:cs typeface="Times New Roman" panose="02020603050405020304" pitchFamily="18" charset="0"/>
              </a:rPr>
              <a:t>2020 m.</a:t>
            </a:r>
            <a:endParaRPr lang="lt-LT" dirty="0"/>
          </a:p>
        </p:txBody>
      </p:sp>
      <p:sp>
        <p:nvSpPr>
          <p:cNvPr id="3" name="Antrinis pavadinimas 2"/>
          <p:cNvSpPr>
            <a:spLocks noGrp="1"/>
          </p:cNvSpPr>
          <p:nvPr>
            <p:ph type="subTitle" idx="1"/>
          </p:nvPr>
        </p:nvSpPr>
        <p:spPr>
          <a:xfrm>
            <a:off x="4466705" y="6388331"/>
            <a:ext cx="7725295" cy="469669"/>
          </a:xfrm>
        </p:spPr>
        <p:txBody>
          <a:bodyPr/>
          <a:lstStyle/>
          <a:p>
            <a:pPr lvl="0"/>
            <a:r>
              <a:rPr lang="lt-LT" sz="1800" dirty="0">
                <a:latin typeface="Times New Roman" panose="02020603050405020304" pitchFamily="18" charset="0"/>
                <a:cs typeface="Times New Roman" panose="02020603050405020304" pitchFamily="18" charset="0"/>
              </a:rPr>
              <a:t>Parengė: visuomenės </a:t>
            </a:r>
            <a:r>
              <a:rPr lang="lt-LT" sz="1800" dirty="0" smtClean="0">
                <a:latin typeface="Times New Roman" panose="02020603050405020304" pitchFamily="18" charset="0"/>
                <a:cs typeface="Times New Roman" panose="02020603050405020304" pitchFamily="18" charset="0"/>
              </a:rPr>
              <a:t>sveikatos </a:t>
            </a:r>
            <a:r>
              <a:rPr lang="lt-LT" sz="1800" dirty="0">
                <a:latin typeface="Times New Roman" panose="02020603050405020304" pitchFamily="18" charset="0"/>
                <a:cs typeface="Times New Roman" panose="02020603050405020304" pitchFamily="18" charset="0"/>
              </a:rPr>
              <a:t>specialistė Dovilė </a:t>
            </a:r>
            <a:r>
              <a:rPr lang="lt-LT" sz="1800" dirty="0" err="1">
                <a:latin typeface="Times New Roman" panose="02020603050405020304" pitchFamily="18" charset="0"/>
                <a:cs typeface="Times New Roman" panose="02020603050405020304" pitchFamily="18" charset="0"/>
              </a:rPr>
              <a:t>Žymančė</a:t>
            </a:r>
            <a:endParaRPr lang="lt-LT" sz="1800" dirty="0">
              <a:latin typeface="Times New Roman" panose="02020603050405020304" pitchFamily="18" charset="0"/>
              <a:cs typeface="Times New Roman" panose="02020603050405020304" pitchFamily="18" charset="0"/>
            </a:endParaRPr>
          </a:p>
          <a:p>
            <a:endParaRPr lang="lt-LT" dirty="0"/>
          </a:p>
        </p:txBody>
      </p:sp>
      <p:pic>
        <p:nvPicPr>
          <p:cNvPr id="4" name="Paveikslėlis 3"/>
          <p:cNvPicPr>
            <a:picLocks noChangeAspect="1"/>
          </p:cNvPicPr>
          <p:nvPr/>
        </p:nvPicPr>
        <p:blipFill>
          <a:blip r:embed="rId2"/>
          <a:stretch>
            <a:fillRect/>
          </a:stretch>
        </p:blipFill>
        <p:spPr>
          <a:xfrm>
            <a:off x="105950" y="103164"/>
            <a:ext cx="4066384" cy="2591025"/>
          </a:xfrm>
          <a:prstGeom prst="rect">
            <a:avLst/>
          </a:prstGeom>
        </p:spPr>
      </p:pic>
      <p:pic>
        <p:nvPicPr>
          <p:cNvPr id="5" name="Paveikslėlis 4"/>
          <p:cNvPicPr>
            <a:picLocks noChangeAspect="1"/>
          </p:cNvPicPr>
          <p:nvPr/>
        </p:nvPicPr>
        <p:blipFill>
          <a:blip r:embed="rId3"/>
          <a:stretch>
            <a:fillRect/>
          </a:stretch>
        </p:blipFill>
        <p:spPr>
          <a:xfrm>
            <a:off x="7622303" y="30926"/>
            <a:ext cx="4395597" cy="1091279"/>
          </a:xfrm>
          <a:prstGeom prst="rect">
            <a:avLst/>
          </a:prstGeom>
        </p:spPr>
      </p:pic>
    </p:spTree>
    <p:extLst>
      <p:ext uri="{BB962C8B-B14F-4D97-AF65-F5344CB8AC3E}">
        <p14:creationId xmlns:p14="http://schemas.microsoft.com/office/powerpoint/2010/main" val="11132860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p:cNvGraphicFramePr>
            <a:graphicFrameLocks noGrp="1"/>
          </p:cNvGraphicFramePr>
          <p:nvPr>
            <p:ph idx="4294967295"/>
            <p:extLst>
              <p:ext uri="{D42A27DB-BD31-4B8C-83A1-F6EECF244321}">
                <p14:modId xmlns:p14="http://schemas.microsoft.com/office/powerpoint/2010/main" val="1302519803"/>
              </p:ext>
            </p:extLst>
          </p:nvPr>
        </p:nvGraphicFramePr>
        <p:xfrm>
          <a:off x="781396" y="1409989"/>
          <a:ext cx="10515600" cy="4351338"/>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9046191" y="79491"/>
            <a:ext cx="3145809" cy="780356"/>
          </a:xfrm>
          <a:prstGeom prst="rect">
            <a:avLst/>
          </a:prstGeom>
        </p:spPr>
      </p:pic>
    </p:spTree>
    <p:extLst>
      <p:ext uri="{BB962C8B-B14F-4D97-AF65-F5344CB8AC3E}">
        <p14:creationId xmlns:p14="http://schemas.microsoft.com/office/powerpoint/2010/main" val="2260718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981053" y="235130"/>
            <a:ext cx="4107451" cy="1018903"/>
          </a:xfrm>
          <a:prstGeom prst="rect">
            <a:avLst/>
          </a:prstGeom>
        </p:spPr>
      </p:pic>
      <p:sp>
        <p:nvSpPr>
          <p:cNvPr id="3" name="Content Placeholder 2"/>
          <p:cNvSpPr>
            <a:spLocks noGrp="1"/>
          </p:cNvSpPr>
          <p:nvPr>
            <p:ph idx="4294967295"/>
          </p:nvPr>
        </p:nvSpPr>
        <p:spPr>
          <a:xfrm>
            <a:off x="888274" y="1564368"/>
            <a:ext cx="10620103" cy="5084626"/>
          </a:xfrm>
        </p:spPr>
        <p:txBody>
          <a:bodyPr>
            <a:normAutofit/>
          </a:bodyPr>
          <a:lstStyle/>
          <a:p>
            <a:pPr algn="just"/>
            <a:r>
              <a:rPr lang="lt-LT" dirty="0">
                <a:latin typeface="Times New Roman" panose="02020603050405020304" pitchFamily="18" charset="0"/>
                <a:cs typeface="Times New Roman" panose="02020603050405020304" pitchFamily="18" charset="0"/>
              </a:rPr>
              <a:t>Gydytojas  odontologas,  atlikdamas  kasmetinį  mokinio  sveikatos patikrinimą, įvertina mokinio dantų, žandikaulių būklę ir įrašo rezultatus į Mokinio  sveikatos  pažymėjimo  antrą  dalį  „Dantų  ir  žandikaulio  būklės įvertinimas“.            </a:t>
            </a:r>
            <a:endParaRPr lang="lt-LT" dirty="0" smtClean="0">
              <a:latin typeface="Times New Roman" panose="02020603050405020304" pitchFamily="18" charset="0"/>
              <a:cs typeface="Times New Roman" panose="02020603050405020304" pitchFamily="18" charset="0"/>
            </a:endParaRPr>
          </a:p>
          <a:p>
            <a:pPr algn="just"/>
            <a:r>
              <a:rPr lang="lt-LT" dirty="0" smtClean="0">
                <a:latin typeface="Times New Roman" panose="02020603050405020304" pitchFamily="18" charset="0"/>
                <a:cs typeface="Times New Roman" panose="02020603050405020304" pitchFamily="18" charset="0"/>
              </a:rPr>
              <a:t> </a:t>
            </a:r>
            <a:r>
              <a:rPr lang="lt-LT" dirty="0">
                <a:latin typeface="Times New Roman" panose="02020603050405020304" pitchFamily="18" charset="0"/>
                <a:cs typeface="Times New Roman" panose="02020603050405020304" pitchFamily="18" charset="0"/>
              </a:rPr>
              <a:t>Gydytojas,  įvertinęs  ėduonies  pažeistų,  plombuotų  ir  išrautų  dantų skaičių, įrašo rezultatus pažymėjime ties raidėmis k, p, i (pieniniai dantys) ir  ties  raidėmis  K,  P,  I  (nuolatiniai  dantys)  –  apskaičiuojamas  dantų ėduonies intensyvumo rodiklis.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0310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05841" y="1472928"/>
            <a:ext cx="10515600" cy="4351338"/>
          </a:xfrm>
        </p:spPr>
        <p:txBody>
          <a:bodyPr>
            <a:normAutofit/>
          </a:bodyPr>
          <a:lstStyle/>
          <a:p>
            <a:pPr algn="just"/>
            <a:r>
              <a:rPr lang="lt-LT" dirty="0">
                <a:latin typeface="Times New Roman" panose="02020603050405020304" pitchFamily="18" charset="0"/>
                <a:cs typeface="Times New Roman" panose="02020603050405020304" pitchFamily="18" charset="0"/>
              </a:rPr>
              <a:t>Kai  kpi,  KPI  reikšmė  mažesnė  nei  1,2  –  ėduonies  intensyvumas apibūdinams kaip labai žemas; nuo 1,2 iki 2,6 – žemas, nuo 2,7 iki 4,4 – vidutinis, nuo 4,5 iki 6,5 – aukštas, o kai rodiklis didesnis nei 6,5 – labai aukštas</a:t>
            </a:r>
            <a:r>
              <a:rPr lang="lt-LT" dirty="0" smtClean="0">
                <a:latin typeface="Times New Roman" panose="02020603050405020304" pitchFamily="18" charset="0"/>
                <a:cs typeface="Times New Roman" panose="02020603050405020304" pitchFamily="18" charset="0"/>
              </a:rPr>
              <a:t>.</a:t>
            </a:r>
          </a:p>
          <a:p>
            <a:pPr algn="just"/>
            <a:r>
              <a:rPr lang="lt-LT" dirty="0" smtClean="0">
                <a:latin typeface="Times New Roman" panose="02020603050405020304" pitchFamily="18" charset="0"/>
                <a:cs typeface="Times New Roman" panose="02020603050405020304" pitchFamily="18" charset="0"/>
              </a:rPr>
              <a:t>Jeigu </a:t>
            </a:r>
            <a:r>
              <a:rPr lang="lt-LT" dirty="0">
                <a:latin typeface="Times New Roman" panose="02020603050405020304" pitchFamily="18" charset="0"/>
                <a:cs typeface="Times New Roman" panose="02020603050405020304" pitchFamily="18" charset="0"/>
              </a:rPr>
              <a:t>profilaktinio sveikatos patikrinimo metu gydytojas odontologas neranda  ėduonies  pažeistų,  plombuotų  ir  dėl  ėduonies  išrautų  dantų, Mokinio  sveikatos  pažymėjime  ties  raidėmis  k,  p,  i  įrašomi  nuliai  –  tai reiškia, kad vaiko dantys sveiki (kpi + KPI lygus </a:t>
            </a:r>
            <a:r>
              <a:rPr lang="lt-LT" dirty="0" smtClean="0">
                <a:latin typeface="Times New Roman" panose="02020603050405020304" pitchFamily="18" charset="0"/>
                <a:cs typeface="Times New Roman" panose="02020603050405020304" pitchFamily="18" charset="0"/>
              </a:rPr>
              <a:t>0).</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8242529" y="0"/>
            <a:ext cx="3949471" cy="979714"/>
          </a:xfrm>
          <a:prstGeom prst="rect">
            <a:avLst/>
          </a:prstGeom>
        </p:spPr>
      </p:pic>
    </p:spTree>
    <p:extLst>
      <p:ext uri="{BB962C8B-B14F-4D97-AF65-F5344CB8AC3E}">
        <p14:creationId xmlns:p14="http://schemas.microsoft.com/office/powerpoint/2010/main" val="3994638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
        <p:nvSpPr>
          <p:cNvPr id="3" name="Turinio vietos rezervavimo ženklas 2"/>
          <p:cNvSpPr>
            <a:spLocks noGrp="1"/>
          </p:cNvSpPr>
          <p:nvPr>
            <p:ph idx="4294967295"/>
          </p:nvPr>
        </p:nvSpPr>
        <p:spPr>
          <a:xfrm>
            <a:off x="2884517" y="2341274"/>
            <a:ext cx="6751638" cy="2720975"/>
          </a:xfrm>
        </p:spPr>
        <p:txBody>
          <a:bodyPr/>
          <a:lstStyle/>
          <a:p>
            <a:pPr marL="0" lvl="0" indent="0">
              <a:buNone/>
            </a:pPr>
            <a:r>
              <a:rPr lang="lt-LT" altLang="lt-LT" sz="3600" b="1" cap="all" dirty="0">
                <a:solidFill>
                  <a:srgbClr val="191B0E"/>
                </a:solidFill>
                <a:latin typeface="Times New Roman" panose="02020603050405020304" pitchFamily="18" charset="0"/>
                <a:ea typeface="Segoe UI Symbol" panose="020B0502040204020203" pitchFamily="34" charset="0"/>
                <a:cs typeface="Times New Roman" panose="02020603050405020304" pitchFamily="18" charset="0"/>
              </a:rPr>
              <a:t>FIZINIO LAVINIMO GRUPĖS</a:t>
            </a:r>
            <a:endParaRPr lang="lt-LT" dirty="0">
              <a:solidFill>
                <a:prstClr val="black"/>
              </a:solidFill>
            </a:endParaRPr>
          </a:p>
          <a:p>
            <a:pPr marL="0" lvl="0" indent="0" algn="ctr">
              <a:buNone/>
            </a:pPr>
            <a:endParaRPr lang="lt-LT" sz="3600" b="1" dirty="0">
              <a:solidFill>
                <a:prstClr val="black"/>
              </a:solidFill>
              <a:latin typeface="Times New Roman" panose="02020603050405020304" pitchFamily="18" charset="0"/>
              <a:cs typeface="Times New Roman" panose="02020603050405020304" pitchFamily="18" charset="0"/>
            </a:endParaRPr>
          </a:p>
          <a:p>
            <a:pPr algn="ctr"/>
            <a:endParaRPr lang="lt-LT" dirty="0"/>
          </a:p>
        </p:txBody>
      </p:sp>
    </p:spTree>
    <p:extLst>
      <p:ext uri="{BB962C8B-B14F-4D97-AF65-F5344CB8AC3E}">
        <p14:creationId xmlns:p14="http://schemas.microsoft.com/office/powerpoint/2010/main" val="3764211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urinio vietos rezervavimo ženklas 5"/>
          <p:cNvGraphicFramePr>
            <a:graphicFrameLocks noGrp="1"/>
          </p:cNvGraphicFramePr>
          <p:nvPr>
            <p:ph idx="4294967295"/>
            <p:extLst>
              <p:ext uri="{D42A27DB-BD31-4B8C-83A1-F6EECF244321}">
                <p14:modId xmlns:p14="http://schemas.microsoft.com/office/powerpoint/2010/main" val="1239954682"/>
              </p:ext>
            </p:extLst>
          </p:nvPr>
        </p:nvGraphicFramePr>
        <p:xfrm>
          <a:off x="914400" y="1642745"/>
          <a:ext cx="10515600" cy="4980124"/>
        </p:xfrm>
        <a:graphic>
          <a:graphicData uri="http://schemas.openxmlformats.org/drawingml/2006/chart">
            <c:chart xmlns:c="http://schemas.openxmlformats.org/drawingml/2006/chart" xmlns:r="http://schemas.openxmlformats.org/officeDocument/2006/relationships" r:id="rId2"/>
          </a:graphicData>
        </a:graphic>
      </p:graphicFrame>
      <p:pic>
        <p:nvPicPr>
          <p:cNvPr id="7" name="Paveikslėlis 6"/>
          <p:cNvPicPr>
            <a:picLocks noChangeAspect="1"/>
          </p:cNvPicPr>
          <p:nvPr/>
        </p:nvPicPr>
        <p:blipFill>
          <a:blip r:embed="rId3"/>
          <a:stretch>
            <a:fillRect/>
          </a:stretch>
        </p:blipFill>
        <p:spPr>
          <a:xfrm>
            <a:off x="8987030" y="71178"/>
            <a:ext cx="3145809" cy="780356"/>
          </a:xfrm>
          <a:prstGeom prst="rect">
            <a:avLst/>
          </a:prstGeom>
        </p:spPr>
      </p:pic>
    </p:spTree>
    <p:extLst>
      <p:ext uri="{BB962C8B-B14F-4D97-AF65-F5344CB8AC3E}">
        <p14:creationId xmlns:p14="http://schemas.microsoft.com/office/powerpoint/2010/main" val="20952341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627837410"/>
              </p:ext>
            </p:extLst>
          </p:nvPr>
        </p:nvGraphicFramePr>
        <p:xfrm>
          <a:off x="966651" y="719666"/>
          <a:ext cx="10541725" cy="5093305"/>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9046191" y="0"/>
            <a:ext cx="3145809" cy="780356"/>
          </a:xfrm>
          <a:prstGeom prst="rect">
            <a:avLst/>
          </a:prstGeom>
        </p:spPr>
      </p:pic>
      <p:sp>
        <p:nvSpPr>
          <p:cNvPr id="6" name="Rectangle 5"/>
          <p:cNvSpPr/>
          <p:nvPr/>
        </p:nvSpPr>
        <p:spPr>
          <a:xfrm>
            <a:off x="683622" y="5994642"/>
            <a:ext cx="10824753" cy="738664"/>
          </a:xfrm>
          <a:prstGeom prst="rect">
            <a:avLst/>
          </a:prstGeom>
        </p:spPr>
        <p:txBody>
          <a:bodyPr wrap="square">
            <a:spAutoFit/>
          </a:bodyPr>
          <a:lstStyle/>
          <a:p>
            <a:pPr lvl="0" algn="just">
              <a:lnSpc>
                <a:spcPct val="150000"/>
              </a:lnSpc>
              <a:spcAft>
                <a:spcPts val="800"/>
              </a:spcAft>
            </a:pP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Palyginus</a:t>
            </a:r>
            <a:r>
              <a:rPr lang="lt-LT" sz="1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2020-</a:t>
            </a:r>
            <a:r>
              <a:rPr lang="lt-LT" sz="14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2018 - 2017 </a:t>
            </a:r>
            <a:r>
              <a:rPr lang="lt-LT" sz="14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 </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 </a:t>
            </a:r>
            <a:r>
              <a:rPr lang="lt-LT"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mokinių dalį </a:t>
            </a:r>
            <a:r>
              <a:rPr lang="en-US"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pagal fizinio ugdymo grupes, vaikų priskiriamų parengiamajai fizinio ugdymo grupei dalis (</a:t>
            </a:r>
            <a:r>
              <a:rPr lang="en-US"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lt-LT" sz="14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mažėja.</a:t>
            </a:r>
            <a:endParaRPr lang="lt-LT" sz="14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9463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4000" dirty="0" smtClean="0">
                <a:latin typeface="Times New Roman" panose="02020603050405020304" pitchFamily="18" charset="0"/>
                <a:cs typeface="Times New Roman" panose="02020603050405020304" pitchFamily="18" charset="0"/>
              </a:rPr>
              <a:t>Rekomendacijos</a:t>
            </a:r>
            <a:endParaRPr lang="lt-LT" sz="40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838200" y="1443238"/>
            <a:ext cx="10598727" cy="5414761"/>
          </a:xfrm>
        </p:spPr>
        <p:txBody>
          <a:bodyPr>
            <a:noAutofit/>
          </a:bodyPr>
          <a:lstStyle/>
          <a:p>
            <a:pPr marL="382588" lvl="0" indent="-382588" algn="just" defTabSz="685800" fontAlgn="base">
              <a:lnSpc>
                <a:spcPct val="150000"/>
              </a:lnSpc>
              <a:spcAft>
                <a:spcPts val="200"/>
              </a:spcAft>
              <a:buNone/>
            </a:pPr>
            <a:r>
              <a:rPr lang="lt-LT" altLang="lt-LT" sz="2000" i="1" dirty="0" smtClean="0">
                <a:latin typeface="Times New Roman" panose="02020603050405020304" pitchFamily="18" charset="0"/>
                <a:cs typeface="Times New Roman" panose="02020603050405020304" pitchFamily="18" charset="0"/>
              </a:rPr>
              <a:t>              Pasaulio  </a:t>
            </a:r>
            <a:r>
              <a:rPr lang="lt-LT" altLang="lt-LT" sz="2000" i="1" dirty="0">
                <a:latin typeface="Times New Roman" panose="02020603050405020304" pitchFamily="18" charset="0"/>
                <a:cs typeface="Times New Roman" panose="02020603050405020304" pitchFamily="18" charset="0"/>
              </a:rPr>
              <a:t>sveikatos  organizacija  (PSO)  rekomenduoja  motinos  ir  vaiko  sveikatą  laikyti  </a:t>
            </a:r>
            <a:r>
              <a:rPr lang="lt-LT" altLang="lt-LT" sz="2000" i="1" dirty="0" smtClean="0">
                <a:latin typeface="Times New Roman" panose="02020603050405020304" pitchFamily="18" charset="0"/>
                <a:cs typeface="Times New Roman" panose="02020603050405020304" pitchFamily="18" charset="0"/>
              </a:rPr>
              <a:t>prioritetine </a:t>
            </a:r>
            <a:r>
              <a:rPr lang="lt-LT" altLang="lt-LT" sz="2000" i="1" dirty="0">
                <a:latin typeface="Times New Roman" panose="02020603050405020304" pitchFamily="18" charset="0"/>
                <a:cs typeface="Times New Roman" panose="02020603050405020304" pitchFamily="18" charset="0"/>
              </a:rPr>
              <a:t>sritimi, kadangi būsimų  kartų sveikata bei  gerovė  priklauso nuo šiandienos    mamų  bei vaikų sveikatos,  todėl  tikslinga  tėvus  įtraukti į sveikatos  stiprinimo  veiklas  –    organizuoti  ir  vykdyti mokymus, apimančius aiškią, išsamią ir patikimą informaciją  apie mitybą, </a:t>
            </a:r>
            <a:r>
              <a:rPr lang="lt-LT" altLang="lt-LT" sz="2000" i="1" dirty="0" smtClean="0">
                <a:latin typeface="Times New Roman" panose="02020603050405020304" pitchFamily="18" charset="0"/>
                <a:cs typeface="Times New Roman" panose="02020603050405020304" pitchFamily="18" charset="0"/>
              </a:rPr>
              <a:t>fizinį aktyvumą</a:t>
            </a:r>
            <a:r>
              <a:rPr lang="lt-LT" altLang="lt-LT" sz="2000" i="1" dirty="0">
                <a:latin typeface="Times New Roman" panose="02020603050405020304" pitchFamily="18" charset="0"/>
                <a:cs typeface="Times New Roman" panose="02020603050405020304" pitchFamily="18" charset="0"/>
              </a:rPr>
              <a:t>.</a:t>
            </a:r>
            <a:endParaRPr lang="lt-LT" altLang="lt-LT" sz="2000" dirty="0">
              <a:latin typeface="Times New Roman" panose="02020603050405020304" pitchFamily="18" charset="0"/>
              <a:cs typeface="Times New Roman" panose="02020603050405020304" pitchFamily="18" charset="0"/>
            </a:endParaRPr>
          </a:p>
          <a:p>
            <a:pPr marL="382588" lvl="0" indent="-382588" algn="just" defTabSz="685800" fontAlgn="base">
              <a:lnSpc>
                <a:spcPct val="150000"/>
              </a:lnSpc>
              <a:spcAft>
                <a:spcPts val="200"/>
              </a:spcAft>
              <a:buNone/>
            </a:pPr>
            <a:r>
              <a:rPr lang="lt-LT" altLang="lt-LT" sz="2000" dirty="0" smtClean="0">
                <a:latin typeface="Times New Roman" panose="02020603050405020304" pitchFamily="18" charset="0"/>
                <a:cs typeface="Times New Roman" panose="02020603050405020304" pitchFamily="18" charset="0"/>
              </a:rPr>
              <a:t>Remiantis </a:t>
            </a:r>
            <a:r>
              <a:rPr lang="lt-LT" altLang="lt-LT" sz="2000" dirty="0">
                <a:latin typeface="Times New Roman" panose="02020603050405020304" pitchFamily="18" charset="0"/>
                <a:cs typeface="Times New Roman" panose="02020603050405020304" pitchFamily="18" charset="0"/>
              </a:rPr>
              <a:t>duomenų analizės rezultatais, daugiau dėmesio turi būti skiriama mokinių sveikatos stiprinimo žinių ir įgūdžių formavimui.</a:t>
            </a:r>
          </a:p>
          <a:p>
            <a:pPr marL="382588" lvl="0" indent="-382588" algn="just" defTabSz="685800" fontAlgn="base">
              <a:lnSpc>
                <a:spcPct val="150000"/>
              </a:lnSpc>
              <a:spcAft>
                <a:spcPts val="200"/>
              </a:spcAft>
              <a:buNone/>
            </a:pPr>
            <a:r>
              <a:rPr lang="lt-LT" altLang="lt-LT" sz="2000" dirty="0">
                <a:latin typeface="Times New Roman" panose="02020603050405020304" pitchFamily="18" charset="0"/>
                <a:cs typeface="Times New Roman" panose="02020603050405020304" pitchFamily="18" charset="0"/>
              </a:rPr>
              <a:t> </a:t>
            </a:r>
            <a:endParaRPr lang="lt-LT" sz="2000" dirty="0"/>
          </a:p>
        </p:txBody>
      </p:sp>
      <p:pic>
        <p:nvPicPr>
          <p:cNvPr id="4" name="Paveikslėlis 3"/>
          <p:cNvPicPr>
            <a:picLocks noChangeAspect="1"/>
          </p:cNvPicPr>
          <p:nvPr/>
        </p:nvPicPr>
        <p:blipFill>
          <a:blip r:embed="rId2"/>
          <a:stretch>
            <a:fillRect/>
          </a:stretch>
        </p:blipFill>
        <p:spPr>
          <a:xfrm>
            <a:off x="8945467" y="121055"/>
            <a:ext cx="3145809" cy="780356"/>
          </a:xfrm>
          <a:prstGeom prst="rect">
            <a:avLst/>
          </a:prstGeom>
        </p:spPr>
      </p:pic>
    </p:spTree>
    <p:extLst>
      <p:ext uri="{BB962C8B-B14F-4D97-AF65-F5344CB8AC3E}">
        <p14:creationId xmlns:p14="http://schemas.microsoft.com/office/powerpoint/2010/main" val="2023603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dirty="0" smtClean="0">
                <a:latin typeface="Times New Roman" panose="02020603050405020304" pitchFamily="18" charset="0"/>
                <a:cs typeface="Times New Roman" panose="02020603050405020304" pitchFamily="18" charset="0"/>
              </a:rPr>
              <a:t>Apibendrinimas</a:t>
            </a:r>
            <a:endParaRPr lang="en-US" dirty="0"/>
          </a:p>
        </p:txBody>
      </p:sp>
      <p:sp>
        <p:nvSpPr>
          <p:cNvPr id="3" name="Content Placeholder 2"/>
          <p:cNvSpPr>
            <a:spLocks noGrp="1"/>
          </p:cNvSpPr>
          <p:nvPr>
            <p:ph idx="1"/>
          </p:nvPr>
        </p:nvSpPr>
        <p:spPr/>
        <p:txBody>
          <a:bodyPr/>
          <a:lstStyle/>
          <a:p>
            <a:pPr marL="382588" lvl="0" indent="-382588" algn="just" defTabSz="685800" fontAlgn="base">
              <a:lnSpc>
                <a:spcPct val="150000"/>
              </a:lnSpc>
              <a:spcAft>
                <a:spcPts val="200"/>
              </a:spcAft>
              <a:buNone/>
            </a:pPr>
            <a:r>
              <a:rPr lang="lt-LT" altLang="lt-LT" sz="2000" dirty="0">
                <a:solidFill>
                  <a:prstClr val="black"/>
                </a:solidFill>
                <a:latin typeface="Times New Roman" panose="02020603050405020304" pitchFamily="18" charset="0"/>
                <a:cs typeface="Times New Roman" panose="02020603050405020304" pitchFamily="18" charset="0"/>
              </a:rPr>
              <a:t>Kadangi labai svarbu mažinti rizikos veiksnius, kurie sąlygoja daugelio ligų atsiradimą, reikia organizuoti ir vykdyti įvairius mokymus fizinio aktyvumo, sveikos mitybos ir nutukimo, burnos higienos, psichikos sveikatos gerinimo, psichotropinių medžiagų vartojimo prevencijos temomis; </a:t>
            </a:r>
          </a:p>
          <a:p>
            <a:pPr marL="382588" lvl="0" indent="-382588" algn="just" defTabSz="685800" fontAlgn="base">
              <a:lnSpc>
                <a:spcPct val="150000"/>
              </a:lnSpc>
              <a:spcAft>
                <a:spcPts val="200"/>
              </a:spcAft>
              <a:buNone/>
            </a:pPr>
            <a:r>
              <a:rPr lang="lt-LT" altLang="lt-LT" sz="2000" dirty="0">
                <a:solidFill>
                  <a:prstClr val="black"/>
                </a:solidFill>
                <a:latin typeface="Times New Roman" panose="02020603050405020304" pitchFamily="18" charset="0"/>
                <a:cs typeface="Times New Roman" panose="02020603050405020304" pitchFamily="18" charset="0"/>
              </a:rPr>
              <a:t> Darbo ir poilsio rėžimo propagavimui; </a:t>
            </a:r>
          </a:p>
          <a:p>
            <a:pPr marL="382588" lvl="0" indent="-382588" algn="just" defTabSz="685800" fontAlgn="base">
              <a:lnSpc>
                <a:spcPct val="150000"/>
              </a:lnSpc>
              <a:spcAft>
                <a:spcPts val="200"/>
              </a:spcAft>
              <a:buNone/>
            </a:pPr>
            <a:r>
              <a:rPr lang="lt-LT" altLang="lt-LT" sz="2000" dirty="0">
                <a:solidFill>
                  <a:prstClr val="black"/>
                </a:solidFill>
                <a:latin typeface="Times New Roman" panose="02020603050405020304" pitchFamily="18" charset="0"/>
                <a:cs typeface="Times New Roman" panose="02020603050405020304" pitchFamily="18" charset="0"/>
              </a:rPr>
              <a:t> Akių ligų profilaktikai;</a:t>
            </a:r>
          </a:p>
          <a:p>
            <a:pPr marL="382588" lvl="0" indent="-382588" algn="just" defTabSz="685800" fontAlgn="base">
              <a:lnSpc>
                <a:spcPct val="150000"/>
              </a:lnSpc>
              <a:spcAft>
                <a:spcPts val="200"/>
              </a:spcAft>
              <a:buNone/>
            </a:pPr>
            <a:r>
              <a:rPr lang="lt-LT" altLang="lt-LT" sz="2000" dirty="0">
                <a:solidFill>
                  <a:prstClr val="black"/>
                </a:solidFill>
                <a:latin typeface="Times New Roman" panose="02020603050405020304" pitchFamily="18" charset="0"/>
                <a:cs typeface="Times New Roman" panose="02020603050405020304" pitchFamily="18" charset="0"/>
              </a:rPr>
              <a:t> Skeleto-raumenų sistemos ligų profilaktikai – ergonomiškai tinkamų darbo ir poilsio vietų pritaikymui.</a:t>
            </a:r>
          </a:p>
          <a:p>
            <a:endParaRPr lang="en-US" dirty="0"/>
          </a:p>
        </p:txBody>
      </p:sp>
      <p:pic>
        <p:nvPicPr>
          <p:cNvPr id="4" name="Picture 3"/>
          <p:cNvPicPr>
            <a:picLocks noChangeAspect="1"/>
          </p:cNvPicPr>
          <p:nvPr/>
        </p:nvPicPr>
        <p:blipFill>
          <a:blip r:embed="rId2"/>
          <a:stretch>
            <a:fillRect/>
          </a:stretch>
        </p:blipFill>
        <p:spPr>
          <a:xfrm>
            <a:off x="8859964" y="0"/>
            <a:ext cx="3145809" cy="780356"/>
          </a:xfrm>
          <a:prstGeom prst="rect">
            <a:avLst/>
          </a:prstGeom>
        </p:spPr>
      </p:pic>
    </p:spTree>
    <p:extLst>
      <p:ext uri="{BB962C8B-B14F-4D97-AF65-F5344CB8AC3E}">
        <p14:creationId xmlns:p14="http://schemas.microsoft.com/office/powerpoint/2010/main" val="949145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587828" y="1157780"/>
            <a:ext cx="10933611" cy="5700219"/>
          </a:xfrm>
        </p:spPr>
        <p:txBody>
          <a:bodyPr>
            <a:normAutofit/>
          </a:bodyPr>
          <a:lstStyle/>
          <a:p>
            <a:pPr algn="just"/>
            <a:r>
              <a:rPr lang="lt-LT" sz="2400" dirty="0">
                <a:latin typeface="Times New Roman" panose="02020603050405020304" pitchFamily="18" charset="0"/>
                <a:cs typeface="Times New Roman" panose="02020603050405020304" pitchFamily="18" charset="0"/>
              </a:rPr>
              <a:t>Lietuvos  Respublikos sveikatos apsaugos ministro 2018m.   rugpjūčio  13  d. įsakymu Nr. V-905  patvirtintos  Lietuvos   higienos normos HN 21:2017 ,,Mokykla, vykdanti bendrojo  ugdymo programas. Bendrieji sveikatos saugos reikalavimai”  75  punkte  nurodyta,  kad  mokyklos vadovas ar  </a:t>
            </a:r>
            <a:r>
              <a:rPr lang="lt-LT" sz="2400" dirty="0" smtClean="0">
                <a:latin typeface="Times New Roman" panose="02020603050405020304" pitchFamily="18" charset="0"/>
                <a:cs typeface="Times New Roman" panose="02020603050405020304" pitchFamily="18" charset="0"/>
              </a:rPr>
              <a:t>jo įgaliotas   </a:t>
            </a:r>
            <a:r>
              <a:rPr lang="lt-LT" sz="2400" dirty="0">
                <a:latin typeface="Times New Roman" panose="02020603050405020304" pitchFamily="18" charset="0"/>
                <a:cs typeface="Times New Roman" panose="02020603050405020304" pitchFamily="18" charset="0"/>
              </a:rPr>
              <a:t>asmuo turi  užtikrinti,  kad  mokiniai  iki  18  metų  ugdymo   procese dalyvautų </a:t>
            </a:r>
            <a:r>
              <a:rPr lang="lt-LT" sz="2400" dirty="0" smtClean="0">
                <a:latin typeface="Times New Roman" panose="02020603050405020304" pitchFamily="18" charset="0"/>
                <a:cs typeface="Times New Roman" panose="02020603050405020304" pitchFamily="18" charset="0"/>
              </a:rPr>
              <a:t>pasitikrinę sveikatą.</a:t>
            </a:r>
          </a:p>
          <a:p>
            <a:pPr algn="just"/>
            <a:r>
              <a:rPr lang="lt-LT" sz="2400" dirty="0" smtClean="0">
                <a:latin typeface="Times New Roman" panose="02020603050405020304" pitchFamily="18" charset="0"/>
                <a:cs typeface="Times New Roman" panose="02020603050405020304" pitchFamily="18" charset="0"/>
              </a:rPr>
              <a:t>NAUJA REDAKCIJA:</a:t>
            </a:r>
          </a:p>
          <a:p>
            <a:pPr algn="just"/>
            <a:r>
              <a:rPr lang="lt-LT" sz="2400" dirty="0" smtClean="0">
                <a:latin typeface="Times New Roman" panose="02020603050405020304" pitchFamily="18" charset="0"/>
                <a:cs typeface="Times New Roman" panose="02020603050405020304" pitchFamily="18" charset="0"/>
                <a:hlinkClick r:id="rId2"/>
              </a:rPr>
              <a:t>https</a:t>
            </a:r>
            <a:r>
              <a:rPr lang="lt-LT" sz="2400" dirty="0">
                <a:latin typeface="Times New Roman" panose="02020603050405020304" pitchFamily="18" charset="0"/>
                <a:cs typeface="Times New Roman" panose="02020603050405020304" pitchFamily="18" charset="0"/>
                <a:hlinkClick r:id="rId2"/>
              </a:rPr>
              <a:t>://</a:t>
            </a:r>
            <a:r>
              <a:rPr lang="lt-LT" sz="2400" dirty="0" smtClean="0">
                <a:latin typeface="Times New Roman" panose="02020603050405020304" pitchFamily="18" charset="0"/>
                <a:cs typeface="Times New Roman" panose="02020603050405020304" pitchFamily="18" charset="0"/>
                <a:hlinkClick r:id="rId2"/>
              </a:rPr>
              <a:t>e-seimas.lrs.lt/portal/legalAct/lt/TAD/TAIS.404809/asr</a:t>
            </a:r>
            <a:r>
              <a:rPr lang="lt-LT" sz="2400" dirty="0" smtClean="0">
                <a:latin typeface="Times New Roman" panose="02020603050405020304" pitchFamily="18" charset="0"/>
                <a:cs typeface="Times New Roman" panose="02020603050405020304" pitchFamily="18" charset="0"/>
              </a:rPr>
              <a:t> </a:t>
            </a:r>
          </a:p>
          <a:p>
            <a:pPr algn="just"/>
            <a:r>
              <a:rPr lang="lt-LT" sz="2400" dirty="0" smtClean="0">
                <a:latin typeface="Times New Roman" panose="02020603050405020304" pitchFamily="18" charset="0"/>
                <a:cs typeface="Times New Roman" panose="02020603050405020304" pitchFamily="18" charset="0"/>
              </a:rPr>
              <a:t>Duomenys  </a:t>
            </a:r>
            <a:r>
              <a:rPr lang="lt-LT" sz="2400" dirty="0">
                <a:latin typeface="Times New Roman" panose="02020603050405020304" pitchFamily="18" charset="0"/>
                <a:cs typeface="Times New Roman" panose="02020603050405020304" pitchFamily="18" charset="0"/>
              </a:rPr>
              <a:t>apie  mokinių  sveikatos būklę gaunami  iš  statistinės   apskaitos  formos Nr. 0271/a „Mokinio  sveikatos  pažymėjimas</a:t>
            </a:r>
            <a:r>
              <a:rPr lang="lt-LT" sz="2400" dirty="0" smtClean="0">
                <a:latin typeface="Times New Roman" panose="02020603050405020304" pitchFamily="18" charset="0"/>
                <a:cs typeface="Times New Roman" panose="02020603050405020304" pitchFamily="18" charset="0"/>
              </a:rPr>
              <a:t>“ (toliau–Mokinio sveikatos pažymėjimas), patvirtintos Lietuvos Respublikos sveikatos  </a:t>
            </a:r>
            <a:r>
              <a:rPr lang="lt-LT" sz="2400" dirty="0">
                <a:latin typeface="Times New Roman" panose="02020603050405020304" pitchFamily="18" charset="0"/>
                <a:cs typeface="Times New Roman" panose="02020603050405020304" pitchFamily="18" charset="0"/>
              </a:rPr>
              <a:t>apsaugos  ministro 2004 m.  gruodžio 24  d. įsakymu Nr. V-  951 „Dėl statistinės apskaitos formos Nr. 027-1/a „Mokinio sveikatos  pažymėjimas“  patvirtinimo”  (žin.,  2005,  Nr.  3-38;  2013,  Nr.52- </a:t>
            </a:r>
            <a:r>
              <a:rPr lang="lt-LT" sz="2400" dirty="0" smtClean="0">
                <a:latin typeface="Times New Roman" panose="02020603050405020304" pitchFamily="18" charset="0"/>
                <a:cs typeface="Times New Roman" panose="02020603050405020304" pitchFamily="18" charset="0"/>
              </a:rPr>
              <a:t>2611).</a:t>
            </a:r>
            <a:endParaRPr lang="lt-LT" sz="2400" dirty="0">
              <a:latin typeface="Times New Roman" panose="02020603050405020304" pitchFamily="18" charset="0"/>
              <a:cs typeface="Times New Roman" panose="02020603050405020304" pitchFamily="18" charset="0"/>
            </a:endParaRPr>
          </a:p>
        </p:txBody>
      </p:sp>
      <p:pic>
        <p:nvPicPr>
          <p:cNvPr id="4" name="Paveikslėlis 3"/>
          <p:cNvPicPr>
            <a:picLocks noChangeAspect="1"/>
          </p:cNvPicPr>
          <p:nvPr/>
        </p:nvPicPr>
        <p:blipFill>
          <a:blip r:embed="rId3"/>
          <a:stretch>
            <a:fillRect/>
          </a:stretch>
        </p:blipFill>
        <p:spPr>
          <a:xfrm>
            <a:off x="7796403" y="66502"/>
            <a:ext cx="4395597" cy="1091279"/>
          </a:xfrm>
          <a:prstGeom prst="rect">
            <a:avLst/>
          </a:prstGeom>
        </p:spPr>
      </p:pic>
    </p:spTree>
    <p:extLst>
      <p:ext uri="{BB962C8B-B14F-4D97-AF65-F5344CB8AC3E}">
        <p14:creationId xmlns:p14="http://schemas.microsoft.com/office/powerpoint/2010/main" val="2340061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4294967295"/>
          </p:nvPr>
        </p:nvSpPr>
        <p:spPr>
          <a:xfrm>
            <a:off x="339634" y="744583"/>
            <a:ext cx="11223369" cy="5969726"/>
          </a:xfrm>
        </p:spPr>
        <p:txBody>
          <a:bodyPr>
            <a:normAutofit fontScale="85000" lnSpcReduction="10000"/>
          </a:bodyPr>
          <a:lstStyle/>
          <a:p>
            <a:pPr marL="382588" lvl="0" indent="-382588" algn="just" defTabSz="685800" fontAlgn="base">
              <a:lnSpc>
                <a:spcPct val="150000"/>
              </a:lnSpc>
              <a:spcAft>
                <a:spcPts val="200"/>
              </a:spcAft>
              <a:defRPr/>
            </a:pPr>
            <a:r>
              <a:rPr lang="lt-LT" sz="2600" dirty="0">
                <a:solidFill>
                  <a:prstClr val="black"/>
                </a:solidFill>
                <a:latin typeface="Times New Roman" pitchFamily="18" charset="0"/>
                <a:cs typeface="Times New Roman" pitchFamily="18" charset="0"/>
              </a:rPr>
              <a:t>Vadovaujantis sveikatos apsaugos ministro 2018 m. balandžio 26 d. įsakymu Nr. V-657 „Dėl elektroninės sveikatos paslaugų ir bendradarbiavimo infrastruktūros informacinės sistemos naudojimo tvarkos aprašo patvirtinimo“ pakeitimo“, nuo 2018 m. birželio 1 d. duomenys, susiję su </a:t>
            </a:r>
            <a:r>
              <a:rPr lang="lt-LT" sz="2600" dirty="0" smtClean="0">
                <a:solidFill>
                  <a:prstClr val="black"/>
                </a:solidFill>
                <a:latin typeface="Times New Roman" pitchFamily="18" charset="0"/>
                <a:cs typeface="Times New Roman" pitchFamily="18" charset="0"/>
              </a:rPr>
              <a:t>mokinio </a:t>
            </a:r>
            <a:r>
              <a:rPr lang="lt-LT" sz="2600" dirty="0">
                <a:solidFill>
                  <a:prstClr val="black"/>
                </a:solidFill>
                <a:latin typeface="Times New Roman" pitchFamily="18" charset="0"/>
                <a:cs typeface="Times New Roman" pitchFamily="18" charset="0"/>
              </a:rPr>
              <a:t>sveikatos pažymėjimu, visose asmens sveikatos priežiūros įstaigose tvarkomi elektroniniu būdu. Elektroniniu būdu užpildytas ir pasirašytas </a:t>
            </a:r>
            <a:r>
              <a:rPr lang="lt-LT" sz="2600" dirty="0" smtClean="0">
                <a:solidFill>
                  <a:prstClr val="black"/>
                </a:solidFill>
                <a:latin typeface="Times New Roman" pitchFamily="18" charset="0"/>
                <a:cs typeface="Times New Roman" pitchFamily="18" charset="0"/>
              </a:rPr>
              <a:t>mokinio </a:t>
            </a:r>
            <a:r>
              <a:rPr lang="lt-LT" sz="2600" dirty="0">
                <a:solidFill>
                  <a:prstClr val="black"/>
                </a:solidFill>
                <a:latin typeface="Times New Roman" pitchFamily="18" charset="0"/>
                <a:cs typeface="Times New Roman" pitchFamily="18" charset="0"/>
              </a:rPr>
              <a:t>sveikatos pažymėjimas patenka į Elektroninę sveikatos paslaugų ir bendradarbiavimo infrastruktūros informacinę sistemą (ESPBI IS), iš kurios yra perduodamas į Higienos instituto Vaikų sveikatos stebėsenos informacinę sistemą (VSS IS). Su šia sistema dirba visuomenės sveikatos specialistai, vykdantys visuomenės sveikatos priežiūrą mokykloje. </a:t>
            </a:r>
            <a:r>
              <a:rPr lang="lt-LT" altLang="lt-LT" sz="2600" dirty="0">
                <a:solidFill>
                  <a:prstClr val="black"/>
                </a:solidFill>
                <a:latin typeface="Times New Roman" pitchFamily="18" charset="0"/>
                <a:cs typeface="Times New Roman" pitchFamily="18" charset="0"/>
              </a:rPr>
              <a:t> </a:t>
            </a:r>
          </a:p>
          <a:p>
            <a:pPr marL="382588" lvl="0" indent="-382588" algn="just" defTabSz="685800" fontAlgn="base">
              <a:lnSpc>
                <a:spcPct val="150000"/>
              </a:lnSpc>
              <a:spcAft>
                <a:spcPts val="200"/>
              </a:spcAft>
              <a:defRPr/>
            </a:pPr>
            <a:r>
              <a:rPr lang="lt-LT" altLang="lt-LT" sz="2600" dirty="0">
                <a:solidFill>
                  <a:prstClr val="black"/>
                </a:solidFill>
                <a:latin typeface="Times New Roman" pitchFamily="18" charset="0"/>
                <a:cs typeface="Times New Roman" pitchFamily="18" charset="0"/>
              </a:rPr>
              <a:t>Atsižvelgiant į mokinių sveikatos problemas yra kryptingai planuojama ir įgyvendinama sveikatos priežiūra bendrojo lavinimo mokyklose, naudojamos sveikatos stiprinimo priemonės, susijusios su ligų ir traumų profilaktika. </a:t>
            </a:r>
          </a:p>
          <a:p>
            <a:pPr marL="0" lvl="0" indent="0" algn="just">
              <a:lnSpc>
                <a:spcPct val="150000"/>
              </a:lnSpc>
              <a:buNone/>
            </a:pPr>
            <a:endParaRPr lang="lt-LT" sz="2400" i="1" dirty="0">
              <a:solidFill>
                <a:prstClr val="black"/>
              </a:solidFill>
            </a:endParaRPr>
          </a:p>
        </p:txBody>
      </p:sp>
      <p:pic>
        <p:nvPicPr>
          <p:cNvPr id="4" name="Paveikslėlis 3"/>
          <p:cNvPicPr>
            <a:picLocks noChangeAspect="1"/>
          </p:cNvPicPr>
          <p:nvPr/>
        </p:nvPicPr>
        <p:blipFill>
          <a:blip r:embed="rId2"/>
          <a:stretch>
            <a:fillRect/>
          </a:stretch>
        </p:blipFill>
        <p:spPr>
          <a:xfrm>
            <a:off x="8477794" y="0"/>
            <a:ext cx="3714206" cy="922113"/>
          </a:xfrm>
          <a:prstGeom prst="rect">
            <a:avLst/>
          </a:prstGeom>
        </p:spPr>
      </p:pic>
    </p:spTree>
    <p:extLst>
      <p:ext uri="{BB962C8B-B14F-4D97-AF65-F5344CB8AC3E}">
        <p14:creationId xmlns:p14="http://schemas.microsoft.com/office/powerpoint/2010/main" val="2913889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137458" y="906345"/>
            <a:ext cx="10515600" cy="1325563"/>
          </a:xfrm>
        </p:spPr>
        <p:txBody>
          <a:bodyPr/>
          <a:lstStyle/>
          <a:p>
            <a:pPr algn="ctr"/>
            <a:r>
              <a:rPr lang="lt-LT" sz="3600" b="1" dirty="0">
                <a:solidFill>
                  <a:prstClr val="black"/>
                </a:solidFill>
                <a:latin typeface="Times New Roman" panose="02020603050405020304" pitchFamily="18" charset="0"/>
                <a:cs typeface="Times New Roman" panose="02020603050405020304" pitchFamily="18" charset="0"/>
              </a:rPr>
              <a:t>Mokinių profilaktinių sveikatos duomenų rezultatų svarba</a:t>
            </a:r>
            <a:endParaRPr lang="lt-LT" dirty="0"/>
          </a:p>
        </p:txBody>
      </p:sp>
      <p:sp>
        <p:nvSpPr>
          <p:cNvPr id="3" name="Turinio vietos rezervavimo ženklas 2"/>
          <p:cNvSpPr>
            <a:spLocks noGrp="1"/>
          </p:cNvSpPr>
          <p:nvPr>
            <p:ph idx="1"/>
          </p:nvPr>
        </p:nvSpPr>
        <p:spPr>
          <a:xfrm>
            <a:off x="738447" y="2440767"/>
            <a:ext cx="10515600" cy="4351338"/>
          </a:xfrm>
        </p:spPr>
        <p:txBody>
          <a:bodyPr/>
          <a:lstStyle/>
          <a:p>
            <a:pPr marL="0" lvl="0" indent="0" algn="just">
              <a:buNone/>
            </a:pPr>
            <a:r>
              <a:rPr lang="lt-LT" sz="2400" dirty="0">
                <a:solidFill>
                  <a:prstClr val="black"/>
                </a:solidFill>
                <a:latin typeface="Times New Roman" panose="02020603050405020304" pitchFamily="18" charset="0"/>
                <a:cs typeface="Times New Roman" panose="02020603050405020304" pitchFamily="18" charset="0"/>
              </a:rPr>
              <a:t>Kasmetinių profilaktinių patikrinimų duomenys reikalingi:</a:t>
            </a:r>
          </a:p>
          <a:p>
            <a:pPr lvl="0" algn="just"/>
            <a:r>
              <a:rPr lang="lt-LT" sz="2400" dirty="0">
                <a:solidFill>
                  <a:prstClr val="black"/>
                </a:solidFill>
                <a:latin typeface="Times New Roman" panose="02020603050405020304" pitchFamily="18" charset="0"/>
                <a:cs typeface="Times New Roman" panose="02020603050405020304" pitchFamily="18" charset="0"/>
              </a:rPr>
              <a:t>kryptingai planuoti ir įgyvendinti sveikatos priežiūrą mokykloje;</a:t>
            </a:r>
          </a:p>
          <a:p>
            <a:pPr lvl="0" algn="just"/>
            <a:r>
              <a:rPr lang="lt-LT" sz="2400" dirty="0">
                <a:solidFill>
                  <a:prstClr val="black"/>
                </a:solidFill>
                <a:latin typeface="Times New Roman" panose="02020603050405020304" pitchFamily="18" charset="0"/>
                <a:cs typeface="Times New Roman" panose="02020603050405020304" pitchFamily="18" charset="0"/>
              </a:rPr>
              <a:t>organizuoti tikslines sveikatos stiprinimo priemones, susijusias su ligų ir traumų profilaktika.</a:t>
            </a:r>
          </a:p>
          <a:p>
            <a:endParaRPr lang="lt-LT" dirty="0"/>
          </a:p>
        </p:txBody>
      </p:sp>
      <p:pic>
        <p:nvPicPr>
          <p:cNvPr id="4" name="Paveikslėlis 3"/>
          <p:cNvPicPr>
            <a:picLocks noChangeAspect="1"/>
          </p:cNvPicPr>
          <p:nvPr/>
        </p:nvPicPr>
        <p:blipFill>
          <a:blip r:embed="rId2"/>
          <a:stretch>
            <a:fillRect/>
          </a:stretch>
        </p:blipFill>
        <p:spPr>
          <a:xfrm>
            <a:off x="9053118" y="0"/>
            <a:ext cx="3145809" cy="780356"/>
          </a:xfrm>
          <a:prstGeom prst="rect">
            <a:avLst/>
          </a:prstGeom>
        </p:spPr>
      </p:pic>
    </p:spTree>
    <p:extLst>
      <p:ext uri="{BB962C8B-B14F-4D97-AF65-F5344CB8AC3E}">
        <p14:creationId xmlns:p14="http://schemas.microsoft.com/office/powerpoint/2010/main" val="1602316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108065"/>
            <a:ext cx="3145809" cy="780356"/>
          </a:xfrm>
          <a:prstGeom prst="rect">
            <a:avLst/>
          </a:prstGeom>
        </p:spPr>
      </p:pic>
      <p:sp>
        <p:nvSpPr>
          <p:cNvPr id="3" name="Turinio vietos rezervavimo ženklas 2"/>
          <p:cNvSpPr>
            <a:spLocks noGrp="1"/>
          </p:cNvSpPr>
          <p:nvPr>
            <p:ph idx="4294967295"/>
          </p:nvPr>
        </p:nvSpPr>
        <p:spPr>
          <a:xfrm>
            <a:off x="839586" y="1443240"/>
            <a:ext cx="10515600" cy="4351338"/>
          </a:xfrm>
        </p:spPr>
        <p:txBody>
          <a:bodyPr/>
          <a:lstStyle/>
          <a:p>
            <a:pPr algn="just"/>
            <a:r>
              <a:rPr lang="lt-LT" dirty="0" smtClean="0">
                <a:latin typeface="Times New Roman" panose="02020603050405020304" pitchFamily="18" charset="0"/>
                <a:cs typeface="Times New Roman" panose="02020603050405020304" pitchFamily="18" charset="0"/>
              </a:rPr>
              <a:t>Klaipėdos </a:t>
            </a:r>
            <a:r>
              <a:rPr lang="lt-LT" dirty="0" err="1" smtClean="0">
                <a:latin typeface="Times New Roman" panose="02020603050405020304" pitchFamily="18" charset="0"/>
                <a:cs typeface="Times New Roman" panose="02020603050405020304" pitchFamily="18" charset="0"/>
              </a:rPr>
              <a:t>Vitės</a:t>
            </a:r>
            <a:r>
              <a:rPr lang="lt-LT" dirty="0" smtClean="0">
                <a:latin typeface="Times New Roman" panose="02020603050405020304" pitchFamily="18" charset="0"/>
                <a:cs typeface="Times New Roman" panose="02020603050405020304" pitchFamily="18" charset="0"/>
              </a:rPr>
              <a:t> progimnazijoje viso yra ugdomi 815 mokiniai.</a:t>
            </a:r>
          </a:p>
          <a:p>
            <a:pPr algn="just"/>
            <a:r>
              <a:rPr lang="lt-LT" dirty="0" smtClean="0">
                <a:latin typeface="Times New Roman" panose="02020603050405020304" pitchFamily="18" charset="0"/>
                <a:cs typeface="Times New Roman" panose="02020603050405020304" pitchFamily="18" charset="0"/>
              </a:rPr>
              <a:t>2020-2021 m. m. mokinių pristačiusių sveikatos patikrinimo formą Nr. E027-1 buvo 500, kurie sudarė 61,35 (proc.).</a:t>
            </a:r>
          </a:p>
          <a:p>
            <a:pPr algn="just"/>
            <a:r>
              <a:rPr lang="lt-LT" dirty="0" smtClean="0">
                <a:latin typeface="Times New Roman" panose="02020603050405020304" pitchFamily="18" charset="0"/>
                <a:cs typeface="Times New Roman" panose="02020603050405020304" pitchFamily="18" charset="0"/>
              </a:rPr>
              <a:t>Mokinių, kurių formos Nr. E021-1 formos II dalis „Dantų ir žandikaulių būklės įvertinimas“ užpildytas, dalis – 66,75 (proc.).</a:t>
            </a:r>
          </a:p>
          <a:p>
            <a:pPr algn="just"/>
            <a:r>
              <a:rPr lang="lt-LT" dirty="0" smtClean="0">
                <a:latin typeface="Times New Roman" panose="02020603050405020304" pitchFamily="18" charset="0"/>
                <a:cs typeface="Times New Roman" panose="02020603050405020304" pitchFamily="18" charset="0"/>
              </a:rPr>
              <a:t>Mokinių, galinčių dalyvauti ugdymo veikloje be jokių apribojimų, dalis 93,01 (proc.).</a:t>
            </a:r>
          </a:p>
          <a:p>
            <a:endParaRPr lang="lt-LT" dirty="0"/>
          </a:p>
        </p:txBody>
      </p:sp>
    </p:spTree>
    <p:extLst>
      <p:ext uri="{BB962C8B-B14F-4D97-AF65-F5344CB8AC3E}">
        <p14:creationId xmlns:p14="http://schemas.microsoft.com/office/powerpoint/2010/main" val="2264985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p:cNvPicPr>
            <a:picLocks noChangeAspect="1"/>
          </p:cNvPicPr>
          <p:nvPr/>
        </p:nvPicPr>
        <p:blipFill>
          <a:blip r:embed="rId2"/>
          <a:stretch>
            <a:fillRect/>
          </a:stretch>
        </p:blipFill>
        <p:spPr>
          <a:xfrm>
            <a:off x="9046191" y="0"/>
            <a:ext cx="3145809" cy="780356"/>
          </a:xfrm>
          <a:prstGeom prst="rect">
            <a:avLst/>
          </a:prstGeom>
        </p:spPr>
      </p:pic>
      <p:sp>
        <p:nvSpPr>
          <p:cNvPr id="3" name="Turinio vietos rezervavimo ženklas 2"/>
          <p:cNvSpPr>
            <a:spLocks noGrp="1"/>
          </p:cNvSpPr>
          <p:nvPr>
            <p:ph idx="4294967295"/>
          </p:nvPr>
        </p:nvSpPr>
        <p:spPr>
          <a:xfrm>
            <a:off x="989214" y="1808999"/>
            <a:ext cx="10515600" cy="4351338"/>
          </a:xfrm>
        </p:spPr>
        <p:txBody>
          <a:bodyPr>
            <a:normAutofit/>
          </a:bodyPr>
          <a:lstStyle/>
          <a:p>
            <a:pPr marL="0" lvl="0" indent="0" algn="ctr">
              <a:buNone/>
            </a:pPr>
            <a:r>
              <a:rPr lang="lt-LT" sz="4400" b="1" dirty="0">
                <a:solidFill>
                  <a:prstClr val="black"/>
                </a:solidFill>
                <a:latin typeface="Times New Roman" panose="02020603050405020304" pitchFamily="18" charset="0"/>
                <a:cs typeface="Times New Roman" panose="02020603050405020304" pitchFamily="18" charset="0"/>
              </a:rPr>
              <a:t>Mokinių sveikatos rodiklių suvestinė </a:t>
            </a:r>
          </a:p>
          <a:p>
            <a:endParaRPr lang="lt-LT" sz="4400" dirty="0"/>
          </a:p>
        </p:txBody>
      </p:sp>
    </p:spTree>
    <p:extLst>
      <p:ext uri="{BB962C8B-B14F-4D97-AF65-F5344CB8AC3E}">
        <p14:creationId xmlns:p14="http://schemas.microsoft.com/office/powerpoint/2010/main" val="19490399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z="2400" b="1" dirty="0">
                <a:solidFill>
                  <a:srgbClr val="0070C0"/>
                </a:solidFill>
                <a:latin typeface="Times New Roman" panose="02020603050405020304" pitchFamily="18" charset="0"/>
                <a:cs typeface="Times New Roman" panose="02020603050405020304" pitchFamily="18" charset="0"/>
              </a:rPr>
              <a:t>Kūno masės indeksas</a:t>
            </a:r>
            <a:endParaRPr lang="lt-LT" dirty="0"/>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2181620253"/>
              </p:ext>
            </p:extLst>
          </p:nvPr>
        </p:nvGraphicFramePr>
        <p:xfrm>
          <a:off x="378823" y="1423851"/>
          <a:ext cx="10974977" cy="5212079"/>
        </p:xfrm>
        <a:graphic>
          <a:graphicData uri="http://schemas.openxmlformats.org/drawingml/2006/chart">
            <c:chart xmlns:c="http://schemas.openxmlformats.org/drawingml/2006/chart" xmlns:r="http://schemas.openxmlformats.org/officeDocument/2006/relationships" r:id="rId2"/>
          </a:graphicData>
        </a:graphic>
      </p:graphicFrame>
      <p:pic>
        <p:nvPicPr>
          <p:cNvPr id="4" name="Paveikslėlis 3"/>
          <p:cNvPicPr>
            <a:picLocks noChangeAspect="1"/>
          </p:cNvPicPr>
          <p:nvPr/>
        </p:nvPicPr>
        <p:blipFill>
          <a:blip r:embed="rId3"/>
          <a:stretch>
            <a:fillRect/>
          </a:stretch>
        </p:blipFill>
        <p:spPr>
          <a:xfrm>
            <a:off x="9046191" y="0"/>
            <a:ext cx="3145809" cy="780356"/>
          </a:xfrm>
          <a:prstGeom prst="rect">
            <a:avLst/>
          </a:prstGeom>
        </p:spPr>
      </p:pic>
    </p:spTree>
    <p:extLst>
      <p:ext uri="{BB962C8B-B14F-4D97-AF65-F5344CB8AC3E}">
        <p14:creationId xmlns:p14="http://schemas.microsoft.com/office/powerpoint/2010/main" val="39380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853711054"/>
              </p:ext>
            </p:extLst>
          </p:nvPr>
        </p:nvGraphicFramePr>
        <p:xfrm>
          <a:off x="378823" y="654352"/>
          <a:ext cx="11416936" cy="5418667"/>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9046191" y="0"/>
            <a:ext cx="3145809" cy="780356"/>
          </a:xfrm>
          <a:prstGeom prst="rect">
            <a:avLst/>
          </a:prstGeom>
        </p:spPr>
      </p:pic>
      <p:sp>
        <p:nvSpPr>
          <p:cNvPr id="6" name="Rectangle 5"/>
          <p:cNvSpPr/>
          <p:nvPr/>
        </p:nvSpPr>
        <p:spPr>
          <a:xfrm>
            <a:off x="551540" y="6265706"/>
            <a:ext cx="11244219" cy="461665"/>
          </a:xfrm>
          <a:prstGeom prst="rect">
            <a:avLst/>
          </a:prstGeom>
        </p:spPr>
        <p:txBody>
          <a:bodyPr wrap="square">
            <a:spAutoFit/>
          </a:bodyPr>
          <a:lstStyle/>
          <a:p>
            <a:pPr lvl="0" algn="just">
              <a:lnSpc>
                <a:spcPct val="150000"/>
              </a:lnSpc>
              <a:spcAft>
                <a:spcPts val="800"/>
              </a:spcAft>
            </a:pPr>
            <a:r>
              <a:rPr lang="lt-LT" sz="1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Palyginus</a:t>
            </a:r>
            <a:r>
              <a:rPr lang="lt-LT" sz="1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6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2020-</a:t>
            </a:r>
            <a:r>
              <a:rPr lang="lt-LT" sz="16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600" b="1" i="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2019-2018 m </a:t>
            </a:r>
            <a:r>
              <a:rPr lang="lt-LT" sz="16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a:t>
            </a:r>
            <a:r>
              <a:rPr lang="lt-LT" sz="1400" b="1"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mokinių pasiskirstymą pagal kūno masės </a:t>
            </a:r>
            <a:r>
              <a:rPr lang="lt-LT" sz="1400" dirty="0" smtClean="0">
                <a:latin typeface="Times New Roman" panose="02020603050405020304" pitchFamily="18" charset="0"/>
                <a:ea typeface="Times New Roman" panose="02020603050405020304" pitchFamily="18" charset="0"/>
                <a:cs typeface="Times New Roman" panose="02020603050405020304" pitchFamily="18" charset="0"/>
              </a:rPr>
              <a:t>indeksą,  didėja </a:t>
            </a:r>
            <a:r>
              <a:rPr lang="lt-LT" sz="1400" dirty="0">
                <a:latin typeface="Times New Roman" panose="02020603050405020304" pitchFamily="18" charset="0"/>
                <a:ea typeface="Times New Roman" panose="02020603050405020304" pitchFamily="18" charset="0"/>
                <a:cs typeface="Times New Roman" panose="02020603050405020304" pitchFamily="18" charset="0"/>
              </a:rPr>
              <a:t>vaikų, turinčių labai didelį KMI, dalis (nutukimas). </a:t>
            </a:r>
            <a:endParaRPr lang="lt-LT"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2764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6"/>
            <a:ext cx="10515600" cy="582526"/>
          </a:xfrm>
        </p:spPr>
        <p:txBody>
          <a:bodyPr/>
          <a:lstStyle/>
          <a:p>
            <a:r>
              <a:rPr lang="lt-LT" altLang="lt-LT" sz="2000" b="1" dirty="0">
                <a:solidFill>
                  <a:srgbClr val="191B0E"/>
                </a:solidFill>
                <a:latin typeface="Times New Roman" panose="02020603050405020304" pitchFamily="18" charset="0"/>
                <a:cs typeface="Times New Roman" panose="02020603050405020304" pitchFamily="18" charset="0"/>
              </a:rPr>
              <a:t>VAIKO SVEIKATOS PAŽYMĖJIME – </a:t>
            </a:r>
            <a:r>
              <a:rPr lang="lt-LT" altLang="lt-LT" sz="2000" b="1" u="sng" dirty="0">
                <a:solidFill>
                  <a:srgbClr val="191B0E"/>
                </a:solidFill>
                <a:latin typeface="Times New Roman" panose="02020603050405020304" pitchFamily="18" charset="0"/>
                <a:cs typeface="Times New Roman" panose="02020603050405020304" pitchFamily="18" charset="0"/>
              </a:rPr>
              <a:t>dantų ir žandikaulių būklės įvertinimas</a:t>
            </a:r>
            <a:endParaRPr lang="lt-LT" dirty="0"/>
          </a:p>
        </p:txBody>
      </p:sp>
      <p:pic>
        <p:nvPicPr>
          <p:cNvPr id="4" name="Turinio vietos rezervavimo ženklas 3"/>
          <p:cNvPicPr>
            <a:picLocks noGrp="1" noChangeAspect="1"/>
          </p:cNvPicPr>
          <p:nvPr>
            <p:ph idx="1"/>
          </p:nvPr>
        </p:nvPicPr>
        <p:blipFill>
          <a:blip r:embed="rId2"/>
          <a:stretch>
            <a:fillRect/>
          </a:stretch>
        </p:blipFill>
        <p:spPr>
          <a:xfrm>
            <a:off x="1040119" y="736658"/>
            <a:ext cx="4822874" cy="6121342"/>
          </a:xfrm>
          <a:prstGeom prst="rect">
            <a:avLst/>
          </a:prstGeom>
        </p:spPr>
      </p:pic>
      <p:sp>
        <p:nvSpPr>
          <p:cNvPr id="5" name="Stačiakampis 4"/>
          <p:cNvSpPr/>
          <p:nvPr/>
        </p:nvSpPr>
        <p:spPr>
          <a:xfrm>
            <a:off x="6170564" y="1509928"/>
            <a:ext cx="4611043" cy="1938992"/>
          </a:xfrm>
          <a:prstGeom prst="rect">
            <a:avLst/>
          </a:prstGeom>
        </p:spPr>
        <p:txBody>
          <a:bodyPr wrap="square">
            <a:spAutoFit/>
          </a:bodyPr>
          <a:lstStyle/>
          <a:p>
            <a:pPr marL="382588" lvl="0" indent="-382588" algn="just" defTabSz="685800" fontAlgn="base">
              <a:lnSpc>
                <a:spcPct val="150000"/>
              </a:lnSpc>
              <a:spcBef>
                <a:spcPts val="1000"/>
              </a:spcBef>
              <a:spcAft>
                <a:spcPts val="200"/>
              </a:spcAft>
              <a:buFont typeface="Arial" pitchFamily="34" charset="0"/>
              <a:buChar char="•"/>
              <a:defRPr/>
            </a:pPr>
            <a:r>
              <a:rPr lang="lt-LT" altLang="lt-LT" sz="2000" dirty="0">
                <a:solidFill>
                  <a:srgbClr val="191B0E"/>
                </a:solidFill>
                <a:latin typeface="Times New Roman" pitchFamily="18" charset="0"/>
                <a:cs typeface="Times New Roman" pitchFamily="18" charset="0"/>
              </a:rPr>
              <a:t>Vaikas profilaktinių patikrinimų metu turi apsilankyti pas gydytoją odontologą, kuris įvertina dantų ir žandikaulių būklę.</a:t>
            </a:r>
          </a:p>
        </p:txBody>
      </p:sp>
      <p:pic>
        <p:nvPicPr>
          <p:cNvPr id="6" name="Paveikslėlis 5"/>
          <p:cNvPicPr>
            <a:picLocks noChangeAspect="1"/>
          </p:cNvPicPr>
          <p:nvPr/>
        </p:nvPicPr>
        <p:blipFill>
          <a:blip r:embed="rId3"/>
          <a:stretch>
            <a:fillRect/>
          </a:stretch>
        </p:blipFill>
        <p:spPr>
          <a:xfrm>
            <a:off x="8987029" y="6011143"/>
            <a:ext cx="3145809" cy="780356"/>
          </a:xfrm>
          <a:prstGeom prst="rect">
            <a:avLst/>
          </a:prstGeom>
        </p:spPr>
      </p:pic>
    </p:spTree>
    <p:extLst>
      <p:ext uri="{BB962C8B-B14F-4D97-AF65-F5344CB8AC3E}">
        <p14:creationId xmlns:p14="http://schemas.microsoft.com/office/powerpoint/2010/main" val="1303271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850</TotalTime>
  <Words>861</Words>
  <Application>Microsoft Office PowerPoint</Application>
  <PresentationFormat>Plačiaekranė</PresentationFormat>
  <Paragraphs>41</Paragraphs>
  <Slides>17</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17</vt:i4>
      </vt:variant>
    </vt:vector>
  </HeadingPairs>
  <TitlesOfParts>
    <vt:vector size="23" baseType="lpstr">
      <vt:lpstr>Arial</vt:lpstr>
      <vt:lpstr>Calibri</vt:lpstr>
      <vt:lpstr>Calibri Light</vt:lpstr>
      <vt:lpstr>Segoe UI Symbol</vt:lpstr>
      <vt:lpstr>Times New Roman</vt:lpstr>
      <vt:lpstr>„Office“ tema</vt:lpstr>
      <vt:lpstr>Klaipėdos Vitės progimnazijos mokinių sveikatos rodiklių analizė 2020 m.</vt:lpstr>
      <vt:lpstr>„PowerPoint“ pateiktis</vt:lpstr>
      <vt:lpstr>„PowerPoint“ pateiktis</vt:lpstr>
      <vt:lpstr>Mokinių profilaktinių sveikatos duomenų rezultatų svarba</vt:lpstr>
      <vt:lpstr>„PowerPoint“ pateiktis</vt:lpstr>
      <vt:lpstr>„PowerPoint“ pateiktis</vt:lpstr>
      <vt:lpstr>Kūno masės indeksas</vt:lpstr>
      <vt:lpstr>„PowerPoint“ pateiktis</vt:lpstr>
      <vt:lpstr>VAIKO SVEIKATOS PAŽYMĖJIME – dantų ir žandikaulių būklės įvertinimas</vt:lpstr>
      <vt:lpstr>„PowerPoint“ pateiktis</vt:lpstr>
      <vt:lpstr>„PowerPoint“ pateiktis</vt:lpstr>
      <vt:lpstr>„PowerPoint“ pateiktis</vt:lpstr>
      <vt:lpstr>„PowerPoint“ pateiktis</vt:lpstr>
      <vt:lpstr>„PowerPoint“ pateiktis</vt:lpstr>
      <vt:lpstr>„PowerPoint“ pateiktis</vt:lpstr>
      <vt:lpstr>Rekomendacijos</vt:lpstr>
      <vt:lpstr>Apibendrinimas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Vitės progimnazijos mokinių sveikatos rodiklių 2019 m. m. analizė</dc:title>
  <dc:creator>Darbuotojas</dc:creator>
  <cp:lastModifiedBy>Darbuotojas</cp:lastModifiedBy>
  <cp:revision>42</cp:revision>
  <dcterms:created xsi:type="dcterms:W3CDTF">2020-01-23T07:44:45Z</dcterms:created>
  <dcterms:modified xsi:type="dcterms:W3CDTF">2021-04-14T08:00:19Z</dcterms:modified>
</cp:coreProperties>
</file>