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4"/>
  </p:sldMasterIdLst>
  <p:notesMasterIdLst>
    <p:notesMasterId r:id="rId15"/>
  </p:notesMasterIdLst>
  <p:handoutMasterIdLst>
    <p:handoutMasterId r:id="rId16"/>
  </p:handoutMasterIdLst>
  <p:sldIdLst>
    <p:sldId id="262" r:id="rId5"/>
    <p:sldId id="273" r:id="rId6"/>
    <p:sldId id="269" r:id="rId7"/>
    <p:sldId id="268" r:id="rId8"/>
    <p:sldId id="259" r:id="rId9"/>
    <p:sldId id="261" r:id="rId10"/>
    <p:sldId id="272" r:id="rId11"/>
    <p:sldId id="265" r:id="rId12"/>
    <p:sldId id="271" r:id="rId13"/>
    <p:sldId id="270" r:id="rId14"/>
  </p:sldIdLst>
  <p:sldSz cx="12192000" cy="6858000"/>
  <p:notesSz cx="6858000" cy="9144000"/>
  <p:defaultTextStyle>
    <a:defPPr rtl="0">
      <a:defRPr lang="lt-L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87"/>
  </p:normalViewPr>
  <p:slideViewPr>
    <p:cSldViewPr snapToGrid="0" snapToObjects="1">
      <p:cViewPr varScale="1">
        <p:scale>
          <a:sx n="86" d="100"/>
          <a:sy n="86" d="100"/>
        </p:scale>
        <p:origin x="4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lt-LT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7972038A-2E53-4842-B84A-BE6AE867EBDB}" type="pres">
      <dgm:prSet presAssocID="{D4503D04-C97E-4622-AE07-D0307CB3B4CA}" presName="Name0" presStyleCnt="0">
        <dgm:presLayoutVars>
          <dgm:dir/>
          <dgm:resizeHandles val="exact"/>
        </dgm:presLayoutVars>
      </dgm:prSet>
      <dgm:spPr/>
    </dgm:pt>
  </dgm:ptLst>
  <dgm:cxnLst>
    <dgm:cxn modelId="{259F9711-22AC-456F-809F-63F2ABC84352}" type="presOf" srcId="{D4503D04-C97E-4622-AE07-D0307CB3B4CA}" destId="{7972038A-2E53-4842-B84A-BE6AE867EBDB}" srcOrd="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8E7A0A70-7C35-4A58-AC2C-6768FC802D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ABE2107F-F993-4776-951E-B0C356F6ED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6FD05-5F7E-4947-B6E7-521DF599E844}" type="datetime1">
              <a:rPr lang="lt-LT" smtClean="0"/>
              <a:pPr/>
              <a:t>2021-01-20</a:t>
            </a:fld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E72AFCC-9B61-4561-A414-D5397D7361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5CDDA7CE-B07C-4F79-B9FC-6792B74A22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2187B-0DDF-47E0-9918-932ACBD33392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60792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B2FF08-49F9-45D4-83DF-CD216F04F82C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lt-LT" smtClean="0"/>
              <a:pPr rtl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859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lt-LT" smtClean="0"/>
              <a:pPr rtl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8374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lt-LT" smtClean="0"/>
              <a:pPr rtl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5921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lt-LT" smtClean="0"/>
              <a:pPr rtl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4161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 hasCustomPrompt="1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lt-LT" dirty="0"/>
              <a:t>Spustelėję redaguokite šablono paantraštės stilių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B0DF4-81B8-43A9-A748-4C9C6ADAD5F3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is vaizd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paveikslėlio vietos rezervavimo ženklas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lt-LT" dirty="0"/>
              <a:t>Spustelėkite piktogramą, kad įtrauktumėte paveikslėlį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t-LT" dirty="0"/>
              <a:t>Redaguoti šablono teksto stilius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6D046-62D8-41CA-99CD-41AEBEAD583B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dirty="0"/>
              <a:t>Redaguoti šablono teksto stilius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8F5D18-0052-4B77-BD55-C7F4AE46ADC2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eksto laukas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lt-LT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14 teksto laukas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lt-LT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10" name="9 teksto vietos rezervavimo ženklas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lt-LT" dirty="0"/>
              <a:t>Redaguoti šablono teksto stilius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dirty="0"/>
              <a:t>Redaguoti šablono teksto stilius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30D0A5-6927-4229-81B6-A5827E48C8A9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itinė kor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dirty="0"/>
              <a:t>Redaguoti šablono teksto stilius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9A2F07-FE99-4177-9DAB-944B1FF936CB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itinės kortelės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eksto laukas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lt-LT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14 teksto laukas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lt-LT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10" name="9 teksto vietos rezervavimo ženklas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lt-LT" dirty="0"/>
              <a:t>Redaguoti šablono teksto stilius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dirty="0"/>
              <a:t>Redaguoti šablono teksto stilius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874FEB-8041-475D-90A0-0617629692BE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isinga arba Neteisin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10" name="9 teksto vietos rezervavimo ženklas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lt-LT" dirty="0"/>
              <a:t>Redaguoti šablono teksto stilius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dirty="0"/>
              <a:t>Redaguoti šablono teksto stilius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2ADD91-2B72-424F-9A7A-02175F7CEA9F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pavadinimas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554B9F-3655-415D-9642-D7A86C84FB69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EB983A-9B81-4EC1-AFCA-19A08FAE24D4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02D4D0-17F9-455C-AFDD-BDE34AD788B6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dirty="0"/>
              <a:t>Redaguoti šablono teksto stilius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69FF06-F4A2-4C05-9E9E-1F476AF97D8E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F5AF66-7384-4C1A-A597-0CB0F2137821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dirty="0"/>
              <a:t>Redaguoti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dirty="0"/>
              <a:t>Redaguoti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DE3E3D-E6E1-49F3-817C-41E12145606A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0B63CD-97FB-4312-A146-F425EC9B2707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F837D-0372-4940-9D58-FC9502D27F05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t-LT" dirty="0"/>
              <a:t>Redaguoti šablono teksto stilius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41E8A6-27FB-401F-837D-5FC79665F09A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14" name="2 paveikslėlio vietos rezervavimo ženklas"/>
          <p:cNvSpPr>
            <a:spLocks noGrp="1"/>
          </p:cNvSpPr>
          <p:nvPr>
            <p:ph type="pic" idx="1" hasCustomPrompt="1"/>
          </p:nvPr>
        </p:nvSpPr>
        <p:spPr>
          <a:xfrm>
            <a:off x="7433733" y="1607307"/>
            <a:ext cx="3276599" cy="32004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lt-LT" dirty="0"/>
              <a:t>Spustelėkite piktogramą, kad įtrauktumėte paveikslėlį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t-LT" dirty="0"/>
              <a:t>Redaguoti šablono teksto stilius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B255F4CE-8124-4E9D-8999-25A0EBCC7E2F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3103A1EA-6B2D-4C63-8B3E-AE35D3AB4238}" type="datetime1">
              <a:rPr lang="lt-LT" smtClean="0"/>
              <a:pPr rtl="0"/>
              <a:t>2021-01-20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alstietis.lt/naujienos/patarimai/paprasti-budai-taupyti-elektra/" TargetMode="External"/><Relationship Id="rId2" Type="http://schemas.openxmlformats.org/officeDocument/2006/relationships/hyperlink" Target="https://www.weforum.org/agenda/2020/08/covid19-change-energy-electricity-use-lockdowns-falling-deman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lfi.lt/projektai/archive/didziausi-elektros-edrunai-jusu-namuose.d?id=64110434" TargetMode="External"/><Relationship Id="rId4" Type="http://schemas.openxmlformats.org/officeDocument/2006/relationships/hyperlink" Target="https://www.vz.lt/pramone/energetika/2020/04/07/enefit-karantinaselektros-poreiki-namuose-pasokdino-iriki-6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app=desktop&amp;v=mtIOQYdNr8o&amp;feature=emb_title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92F86DD0-38A7-4366-852B-2B67D96E27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</a:blip>
          <a:srcRect t="3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1 pavadinimas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>
            <a:normAutofit/>
          </a:bodyPr>
          <a:lstStyle/>
          <a:p>
            <a:pPr rtl="0"/>
            <a:r>
              <a:rPr lang="lt-LT" b="1" dirty="0"/>
              <a:t>ELEKTROS ENERGIJOS</a:t>
            </a:r>
            <a:br>
              <a:rPr lang="lt-LT" b="1" dirty="0"/>
            </a:br>
            <a:r>
              <a:rPr lang="lt-LT" b="1" dirty="0"/>
              <a:t>NAUDOJIMAS</a:t>
            </a:r>
          </a:p>
        </p:txBody>
      </p:sp>
      <p:sp>
        <p:nvSpPr>
          <p:cNvPr id="5" name="Turinio vietos rezervavimo ženklas 6">
            <a:extLst>
              <a:ext uri="{FF2B5EF4-FFF2-40B4-BE49-F238E27FC236}">
                <a16:creationId xmlns:a16="http://schemas.microsoft.com/office/drawing/2014/main" id="{C205D162-A729-461E-B78B-F7E6EB682D42}"/>
              </a:ext>
            </a:extLst>
          </p:cNvPr>
          <p:cNvSpPr txBox="1">
            <a:spLocks/>
          </p:cNvSpPr>
          <p:nvPr/>
        </p:nvSpPr>
        <p:spPr>
          <a:xfrm>
            <a:off x="3723985" y="4785359"/>
            <a:ext cx="4036488" cy="1082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t-LT" sz="2400" dirty="0"/>
              <a:t>Gertrūda </a:t>
            </a:r>
            <a:r>
              <a:rPr lang="lt-LT" sz="2400" dirty="0" err="1"/>
              <a:t>Mataitė</a:t>
            </a:r>
            <a:r>
              <a:rPr lang="lt-LT" sz="2400" dirty="0"/>
              <a:t>, 8a klasė</a:t>
            </a: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754F07B-6DAC-4FFE-9DD0-BF5D6881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85" y="3314"/>
            <a:ext cx="9905998" cy="1443824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/>
              <a:t>Informacijos šaltiniai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D4D7C06-A9D1-4A1F-8690-E2B0A89E9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3" y="2285338"/>
            <a:ext cx="11958762" cy="4341412"/>
          </a:xfrm>
        </p:spPr>
        <p:txBody>
          <a:bodyPr/>
          <a:lstStyle/>
          <a:p>
            <a:pPr algn="just"/>
            <a:r>
              <a:rPr lang="lt-LT" dirty="0">
                <a:hlinkClick r:id="rId2"/>
              </a:rPr>
              <a:t>https://www.weforum.org/agenda/2020/08/covid19-change-energy-electricity-use-lockdowns-falling-demand/</a:t>
            </a:r>
            <a:endParaRPr lang="lt-LT" dirty="0"/>
          </a:p>
          <a:p>
            <a:pPr algn="just"/>
            <a:endParaRPr lang="lt-LT" dirty="0"/>
          </a:p>
          <a:p>
            <a:pPr algn="just"/>
            <a:r>
              <a:rPr lang="lt-LT" dirty="0">
                <a:hlinkClick r:id="rId3"/>
              </a:rPr>
              <a:t>http://valstietis.lt/naujienos/patarimai/paprasti-budai-taupyti-elektra/</a:t>
            </a:r>
            <a:endParaRPr lang="lt-LT" dirty="0"/>
          </a:p>
          <a:p>
            <a:pPr algn="just"/>
            <a:endParaRPr lang="lt-LT" dirty="0"/>
          </a:p>
          <a:p>
            <a:pPr algn="just"/>
            <a:r>
              <a:rPr lang="lt-LT" dirty="0">
                <a:hlinkClick r:id="rId4"/>
              </a:rPr>
              <a:t>https://www.vz.lt/pramone/energetika/2020/04/07/enefit-karantinaselektros-poreiki-namuose-pasokdino-iriki-60#ixzz6jvh5UXZC</a:t>
            </a:r>
            <a:endParaRPr lang="lt-LT" dirty="0"/>
          </a:p>
          <a:p>
            <a:pPr algn="just"/>
            <a:endParaRPr lang="lt-LT" dirty="0"/>
          </a:p>
          <a:p>
            <a:pPr algn="just"/>
            <a:r>
              <a:rPr lang="lt-LT" dirty="0">
                <a:hlinkClick r:id="rId5"/>
              </a:rPr>
              <a:t>https://www.delfi.lt/projektai/archive/didziausi-elektros-edrunai-jusu-namuose.d?id=64110434</a:t>
            </a:r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6021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BCA2EB72-13DC-4DC6-B461-3B036C55B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oundRect">
            <a:avLst>
              <a:gd name="adj" fmla="val 2627"/>
            </a:avLst>
          </a:prstGeom>
          <a:solidFill>
            <a:schemeClr val="bg2">
              <a:lumMod val="75000"/>
            </a:schemeClr>
          </a:solidFill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06277817-DFCC-4528-8D09-A105E9DDF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3" y="965199"/>
            <a:ext cx="6075552" cy="4918075"/>
          </a:xfrm>
        </p:spPr>
        <p:txBody>
          <a:bodyPr anchor="ctr">
            <a:normAutofit/>
          </a:bodyPr>
          <a:lstStyle/>
          <a:p>
            <a:pPr algn="r"/>
            <a:r>
              <a:rPr lang="lt-LT" sz="5400" dirty="0"/>
              <a:t> uždaviniai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9E9696D1-33D2-40AB-8C22-5FF134150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8699" y="1541965"/>
            <a:ext cx="3799853" cy="4118084"/>
          </a:xfrm>
        </p:spPr>
        <p:txBody>
          <a:bodyPr anchor="ctr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Išsiaiškinti elektros energijos sunaudojimo pokyčius karantino metu.</a:t>
            </a:r>
          </a:p>
          <a:p>
            <a:pPr algn="just"/>
            <a:endParaRPr lang="lt-L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Išsiaiškinti, kur daugiausia namuose naudojama elektros energija.</a:t>
            </a:r>
          </a:p>
          <a:p>
            <a:pPr algn="just"/>
            <a:endParaRPr lang="lt-L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dirty="0"/>
              <a:t>Sužinoti elektros energijos taupymo būdus.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F75BF3-096E-451E-A222-96A7F0946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699" y="2011680"/>
            <a:ext cx="0" cy="28346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6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053274A-1792-4547-822B-C88E68E9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9" y="88974"/>
            <a:ext cx="4630994" cy="1905000"/>
          </a:xfrm>
        </p:spPr>
        <p:txBody>
          <a:bodyPr>
            <a:normAutofit/>
          </a:bodyPr>
          <a:lstStyle/>
          <a:p>
            <a:pPr algn="ctr"/>
            <a:r>
              <a:rPr lang="lt-LT" sz="2800" b="1" dirty="0"/>
              <a:t>Kur </a:t>
            </a:r>
            <a:r>
              <a:rPr lang="lt-LT" sz="2800" b="1" dirty="0" err="1"/>
              <a:t>daugiausiaI</a:t>
            </a:r>
            <a:r>
              <a:rPr lang="lt-LT" sz="2800" b="1" dirty="0"/>
              <a:t> energijos sunaudojama karantino metu? </a:t>
            </a:r>
            <a:endParaRPr lang="lt-LT" sz="28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ACCD918-F3C3-4AB8-8BBD-5070904A8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56" y="2775006"/>
            <a:ext cx="4728376" cy="3411109"/>
          </a:xfrm>
        </p:spPr>
        <p:txBody>
          <a:bodyPr>
            <a:normAutofit fontScale="92500"/>
          </a:bodyPr>
          <a:lstStyle/>
          <a:p>
            <a:pPr algn="just"/>
            <a:r>
              <a:rPr lang="lt-LT" sz="2200" dirty="0">
                <a:effectLst/>
              </a:rPr>
              <a:t>Kai biurai, mokyklos, parduotuvės, gamyklos ir kitos įmonės buvo priverstos užsidaryti, elektros energijos vartojimas sumažėjo apie 20</a:t>
            </a:r>
            <a:r>
              <a:rPr lang="en-US" sz="2200" dirty="0">
                <a:effectLst/>
              </a:rPr>
              <a:t>%</a:t>
            </a:r>
            <a:r>
              <a:rPr lang="lt-LT" sz="2200" dirty="0">
                <a:effectLst/>
              </a:rPr>
              <a:t>, nes sustojo pramonės veikla.</a:t>
            </a:r>
          </a:p>
          <a:p>
            <a:pPr algn="just"/>
            <a:endParaRPr lang="lt-LT" sz="2200" dirty="0">
              <a:effectLst/>
            </a:endParaRPr>
          </a:p>
          <a:p>
            <a:pPr algn="just"/>
            <a:r>
              <a:rPr lang="lt-LT" sz="2200" dirty="0">
                <a:effectLst/>
              </a:rPr>
              <a:t>padidėjus namuose dirbančių žmonių skaičiui, namų ūkiuose suvartojamos energijos kiekis išaugo. </a:t>
            </a:r>
          </a:p>
          <a:p>
            <a:pPr algn="just"/>
            <a:endParaRPr lang="lt-LT" sz="1800" dirty="0">
              <a:effectLst/>
            </a:endParaRPr>
          </a:p>
          <a:p>
            <a:pPr algn="just"/>
            <a:endParaRPr lang="lt-LT" sz="1800" dirty="0">
              <a:effectLst/>
            </a:endParaRPr>
          </a:p>
          <a:p>
            <a:pPr algn="just"/>
            <a:endParaRPr lang="lt-LT" sz="1800" dirty="0">
              <a:effectLst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5DF3AA61-FE0A-4988-B6D7-6A799E6BC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7" r="30567" b="2"/>
          <a:stretch/>
        </p:blipFill>
        <p:spPr>
          <a:xfrm>
            <a:off x="5057030" y="494232"/>
            <a:ext cx="6877878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DBFCE88D-92D2-446F-B6EA-1F5FBC59C92C}"/>
              </a:ext>
            </a:extLst>
          </p:cNvPr>
          <p:cNvSpPr/>
          <p:nvPr/>
        </p:nvSpPr>
        <p:spPr>
          <a:xfrm>
            <a:off x="5521998" y="6074999"/>
            <a:ext cx="6141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/>
              <a:t>(</a:t>
            </a:r>
            <a:r>
              <a:rPr lang="es-ES" dirty="0" err="1"/>
              <a:t>Tarptautinės</a:t>
            </a:r>
            <a:r>
              <a:rPr lang="es-ES" dirty="0"/>
              <a:t> </a:t>
            </a:r>
            <a:r>
              <a:rPr lang="es-ES" dirty="0" err="1"/>
              <a:t>energetikos</a:t>
            </a:r>
            <a:r>
              <a:rPr lang="es-ES" dirty="0"/>
              <a:t> </a:t>
            </a:r>
            <a:r>
              <a:rPr lang="es-ES" dirty="0" err="1"/>
              <a:t>agentūros</a:t>
            </a:r>
            <a:r>
              <a:rPr lang="es-ES" dirty="0"/>
              <a:t> (TEA) </a:t>
            </a:r>
            <a:r>
              <a:rPr lang="es-ES" dirty="0" err="1"/>
              <a:t>duomenys</a:t>
            </a:r>
            <a:r>
              <a:rPr lang="es-ES" dirty="0"/>
              <a:t>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4749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6EDDEBD-6B2E-4173-AB37-272A72D8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41" y="6627"/>
            <a:ext cx="5872621" cy="1505447"/>
          </a:xfrm>
        </p:spPr>
        <p:txBody>
          <a:bodyPr>
            <a:normAutofit/>
          </a:bodyPr>
          <a:lstStyle/>
          <a:p>
            <a:pPr algn="ctr"/>
            <a:r>
              <a:rPr lang="lt-LT" sz="2800" b="1" dirty="0"/>
              <a:t>KUR NAMUOSE SUNAUDOJAMA DAUGIAUSIA ENERGIJOS?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01B367-7C31-485A-882C-9036D461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6" y="1814885"/>
            <a:ext cx="6130455" cy="4172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t-LT" sz="2400" dirty="0"/>
              <a:t>Daugiausia elektros energijos reikalauja ir sunaudoja įvairūs buitiniai prietaisai, Pvz.: Indaplovės, Skalbimo mašinos ir džiovyklės, virduliai, </a:t>
            </a:r>
            <a:r>
              <a:rPr lang="lt-LT" sz="2400" dirty="0" err="1"/>
              <a:t>kaitlentės</a:t>
            </a:r>
            <a:r>
              <a:rPr lang="lt-LT" sz="2400" dirty="0"/>
              <a:t>, vėdinimo sistemos, o šaldytuvai/šaldikliai sunaudoja net apie 25</a:t>
            </a:r>
            <a:r>
              <a:rPr lang="en-US" sz="2400" dirty="0"/>
              <a:t>%</a:t>
            </a:r>
            <a:r>
              <a:rPr lang="lt-LT" sz="2400" dirty="0"/>
              <a:t> visų namų ūkio energijos.</a:t>
            </a:r>
          </a:p>
          <a:p>
            <a:pPr marL="0" indent="0" algn="just">
              <a:buNone/>
            </a:pPr>
            <a:endParaRPr lang="lt-LT" sz="2400" dirty="0"/>
          </a:p>
          <a:p>
            <a:pPr marL="0" indent="0" algn="just">
              <a:buNone/>
            </a:pPr>
            <a:r>
              <a:rPr lang="lt-LT" sz="2400" dirty="0"/>
              <a:t>Apie 50</a:t>
            </a:r>
            <a:r>
              <a:rPr lang="en-US" sz="2400" dirty="0"/>
              <a:t>%</a:t>
            </a:r>
            <a:r>
              <a:rPr lang="lt-LT" sz="2400" dirty="0"/>
              <a:t> namų ūkio energijos suvartojama vandens pašildymui ir namo apšildymui (kai šildymui naudojama elektros energija).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0E7BCE7D-F25F-4766-AF0A-E18B96803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90" y="1086811"/>
            <a:ext cx="5468731" cy="3609362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3728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643466"/>
            <a:ext cx="3600346" cy="5571065"/>
          </a:xfrm>
        </p:spPr>
        <p:txBody>
          <a:bodyPr rtlCol="0" anchor="ctr">
            <a:normAutofit/>
          </a:bodyPr>
          <a:lstStyle/>
          <a:p>
            <a:r>
              <a:rPr lang="fi-FI" sz="2800" b="1" dirty="0"/>
              <a:t>Kur daugiausia</a:t>
            </a:r>
            <a:r>
              <a:rPr lang="lt-LT" sz="2800" b="1" dirty="0"/>
              <a:t>i</a:t>
            </a:r>
            <a:r>
              <a:rPr lang="fi-FI" sz="2800" b="1" dirty="0"/>
              <a:t> energijos sunaudojama karantino metu?</a:t>
            </a:r>
            <a:endParaRPr lang="lt-LT" sz="2800" b="1" dirty="0"/>
          </a:p>
        </p:txBody>
      </p:sp>
      <p:sp>
        <p:nvSpPr>
          <p:cNvPr id="11" name="10 stačiakampis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13" name="12 stačiakampis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lt-LT" dirty="0"/>
          </a:p>
        </p:txBody>
      </p:sp>
      <p:cxnSp>
        <p:nvCxnSpPr>
          <p:cNvPr id="15" name="14 tiesioji jungtis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" name="5 turinio vietos rezervavimo ženklas" descr="diagramos vietos rezervavimo ženklas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568504"/>
              </p:ext>
            </p:extLst>
          </p:nvPr>
        </p:nvGraphicFramePr>
        <p:xfrm>
          <a:off x="589647" y="643467"/>
          <a:ext cx="6243992" cy="2184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CC8EC99A-468E-4494-8FA0-FF19540CBE8E}"/>
              </a:ext>
            </a:extLst>
          </p:cNvPr>
          <p:cNvSpPr txBox="1">
            <a:spLocks/>
          </p:cNvSpPr>
          <p:nvPr/>
        </p:nvSpPr>
        <p:spPr>
          <a:xfrm>
            <a:off x="127221" y="469127"/>
            <a:ext cx="7283395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t-LT" sz="2400" dirty="0"/>
              <a:t>Energijos tiekėjas „</a:t>
            </a:r>
            <a:r>
              <a:rPr lang="lt-LT" sz="2400" dirty="0" err="1"/>
              <a:t>enefit</a:t>
            </a:r>
            <a:r>
              <a:rPr lang="lt-LT" sz="2400" dirty="0"/>
              <a:t>“ apskaičiavo, kad karantino metu elektros energijos vartojimas namų ūkiuose padidėjo apie 17</a:t>
            </a:r>
            <a:r>
              <a:rPr lang="en-US" sz="2400" dirty="0"/>
              <a:t>%</a:t>
            </a:r>
            <a:r>
              <a:rPr lang="lt-LT" sz="2400" dirty="0"/>
              <a:t>, o kai kuriomis dienomis net iki 6</a:t>
            </a:r>
            <a:r>
              <a:rPr lang="en-US" sz="2400" dirty="0"/>
              <a:t>0%.</a:t>
            </a:r>
            <a:endParaRPr lang="lt-LT" sz="2400" dirty="0"/>
          </a:p>
          <a:p>
            <a:pPr marL="0" indent="0" algn="just">
              <a:buNone/>
            </a:pPr>
            <a:endParaRPr lang="lt-LT" sz="2400" dirty="0"/>
          </a:p>
          <a:p>
            <a:pPr marL="0" indent="0" algn="just">
              <a:buNone/>
            </a:pPr>
            <a:r>
              <a:rPr lang="lt-LT" sz="2400" dirty="0">
                <a:effectLst/>
              </a:rPr>
              <a:t>Didžiausias suvartojimo skirtumas pastebimas pirmadieniais-trečiadienis nuo 8-14 val., o nuo 15-16 val. elektros energijos vartojimas ima mažėti.</a:t>
            </a:r>
          </a:p>
          <a:p>
            <a:pPr marL="0" indent="0" algn="just">
              <a:buNone/>
            </a:pPr>
            <a:endParaRPr lang="lt-LT" sz="2400" dirty="0">
              <a:effectLst/>
            </a:endParaRPr>
          </a:p>
          <a:p>
            <a:pPr marL="0" indent="0" algn="just">
              <a:buNone/>
            </a:pPr>
            <a:r>
              <a:rPr lang="lt-LT" sz="2400" dirty="0">
                <a:effectLst/>
              </a:rPr>
              <a:t>Lietuvos elektros perdavimo sistemos operatorė „Litgrid" skaičiuoja, kad vidutinis elektros suvartojimas visoje šalyje po karantino paskelbimo mažėjo apie 2-4 %.</a:t>
            </a:r>
          </a:p>
          <a:p>
            <a:pPr marL="0" indent="0" algn="just">
              <a:buNone/>
            </a:pPr>
            <a:endParaRPr lang="lt-LT" dirty="0">
              <a:effectLst/>
            </a:endParaRPr>
          </a:p>
          <a:p>
            <a:pPr marL="0" indent="0" algn="just">
              <a:buNone/>
            </a:pPr>
            <a:br>
              <a:rPr lang="lt-LT" dirty="0">
                <a:effectLst/>
              </a:rPr>
            </a:br>
            <a:br>
              <a:rPr lang="lt-LT" dirty="0">
                <a:effectLst/>
              </a:rPr>
            </a:br>
            <a:r>
              <a:rPr lang="lt-LT" dirty="0">
                <a:effectLst/>
              </a:rPr>
              <a:t> 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41493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250" y="-342900"/>
            <a:ext cx="6928237" cy="1905000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2800" b="1" dirty="0" err="1"/>
              <a:t>Kaip</a:t>
            </a:r>
            <a:r>
              <a:rPr lang="en-US" sz="2800" b="1" dirty="0"/>
              <a:t> </a:t>
            </a:r>
            <a:r>
              <a:rPr lang="en-US" sz="2800" b="1" dirty="0" err="1"/>
              <a:t>taupyti</a:t>
            </a:r>
            <a:r>
              <a:rPr lang="en-US" sz="2800" b="1" dirty="0"/>
              <a:t> </a:t>
            </a:r>
            <a:r>
              <a:rPr lang="en-US" sz="2800" b="1" dirty="0" err="1"/>
              <a:t>elektros</a:t>
            </a:r>
            <a:r>
              <a:rPr lang="en-US" sz="2800" b="1" dirty="0"/>
              <a:t> </a:t>
            </a:r>
            <a:r>
              <a:rPr lang="en-US" sz="2800" b="1" dirty="0" err="1"/>
              <a:t>energij</a:t>
            </a:r>
            <a:r>
              <a:rPr lang="lt-LT" sz="2800" b="1" dirty="0"/>
              <a:t>ą namuose?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74234-258F-4DA4-8CF9-27FFA8F0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045" y="0"/>
            <a:ext cx="3460068" cy="6858000"/>
          </a:xfrm>
          <a:prstGeom prst="rect">
            <a:avLst/>
          </a:prstGeom>
          <a:solidFill>
            <a:schemeClr val="tx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aveikslėlis 2" descr="Paveikslėlis, kuriame yra žinutė, iliustracija&#10;&#10;Automatiškai sugeneruotas aprašymas">
            <a:extLst>
              <a:ext uri="{FF2B5EF4-FFF2-40B4-BE49-F238E27FC236}">
                <a16:creationId xmlns:a16="http://schemas.microsoft.com/office/drawing/2014/main" id="{35A7A7DF-F6F3-4444-8A6A-AC354A905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78" y="798888"/>
            <a:ext cx="2777861" cy="1868111"/>
          </a:xfrm>
          <a:prstGeom prst="rect">
            <a:avLst/>
          </a:prstGeom>
        </p:spPr>
      </p:pic>
      <p:pic>
        <p:nvPicPr>
          <p:cNvPr id="6" name="Paveikslėlis 5" descr="Paveikslėlis, kuriame yra žinutė, iliustracija&#10;&#10;Automatiškai sugeneruotas aprašymas">
            <a:extLst>
              <a:ext uri="{FF2B5EF4-FFF2-40B4-BE49-F238E27FC236}">
                <a16:creationId xmlns:a16="http://schemas.microsoft.com/office/drawing/2014/main" id="{237F99E4-CA62-4D9E-831B-457F8DDC0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78" y="2963384"/>
            <a:ext cx="2777861" cy="2765514"/>
          </a:xfrm>
          <a:prstGeom prst="rect">
            <a:avLst/>
          </a:prstGeom>
        </p:spPr>
      </p:pic>
      <p:graphicFrame>
        <p:nvGraphicFramePr>
          <p:cNvPr id="5" name="2 turinio vietos rezervavimo ženklas" descr="„SmartArt“ grafinio elemento piktograma">
            <a:extLst>
              <a:ext uri="{FF2B5EF4-FFF2-40B4-BE49-F238E27FC236}">
                <a16:creationId xmlns:a16="http://schemas.microsoft.com/office/drawing/2014/main" id="{2B828A48-3EC3-4EF9-8697-5D2A44F3F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066269"/>
              </p:ext>
            </p:extLst>
          </p:nvPr>
        </p:nvGraphicFramePr>
        <p:xfrm>
          <a:off x="10313581" y="2666999"/>
          <a:ext cx="1036906" cy="19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Stačiakampis 7">
            <a:extLst>
              <a:ext uri="{FF2B5EF4-FFF2-40B4-BE49-F238E27FC236}">
                <a16:creationId xmlns:a16="http://schemas.microsoft.com/office/drawing/2014/main" id="{10595E3F-3F01-403C-8F93-42D07DC701EE}"/>
              </a:ext>
            </a:extLst>
          </p:cNvPr>
          <p:cNvSpPr/>
          <p:nvPr/>
        </p:nvSpPr>
        <p:spPr>
          <a:xfrm>
            <a:off x="4217581" y="27520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lt-LT" dirty="0"/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1C79FB86-FE9D-41F2-ABCF-6E89A2481533}"/>
              </a:ext>
            </a:extLst>
          </p:cNvPr>
          <p:cNvSpPr/>
          <p:nvPr/>
        </p:nvSpPr>
        <p:spPr>
          <a:xfrm>
            <a:off x="3838353" y="1271741"/>
            <a:ext cx="825086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000" dirty="0"/>
              <a:t>Vietoje kelių silpnos galios lempučių geriau naudoti vieną galingesnę. 100 vatų lemputė sunaudoja mažiau elektros ir skleidžia daugiau šviesos nei dvi 60 vatų lemputės. </a:t>
            </a:r>
            <a:r>
              <a:rPr lang="fi-FI" sz="2000" dirty="0"/>
              <a:t>Standartines lemputes </a:t>
            </a:r>
            <a:r>
              <a:rPr lang="lt-LT" sz="2000" dirty="0"/>
              <a:t>rekomenduojama </a:t>
            </a:r>
            <a:r>
              <a:rPr lang="fi-FI" sz="2000" dirty="0"/>
              <a:t>pakeisti į taupias.</a:t>
            </a:r>
            <a:endParaRPr lang="lt-L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000" dirty="0"/>
              <a:t>Išjungti nenaudojamus elektros įrenginius.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000" dirty="0"/>
              <a:t>Prausiantis nuolat nebūti atsukus vandens.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000" dirty="0"/>
              <a:t>Stengtis įsigyti kuo aukštesnės energijos klasės įrenginius.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000" dirty="0"/>
              <a:t>Rūbus plauti žemesnėje temperatūroje (30- 40 laipsnių).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000" dirty="0"/>
              <a:t>Izoliuoti namus ir sutaupyti energijos, kuri išeikvojama šildymui.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000" dirty="0"/>
              <a:t>Analizuoti ir keisti savo kasdienį elgesį.</a:t>
            </a:r>
          </a:p>
          <a:p>
            <a:pPr algn="just"/>
            <a:endParaRPr lang="lt-LT" dirty="0"/>
          </a:p>
          <a:p>
            <a:pPr algn="just"/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0681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pavadinimas">
            <a:extLst>
              <a:ext uri="{FF2B5EF4-FFF2-40B4-BE49-F238E27FC236}">
                <a16:creationId xmlns:a16="http://schemas.microsoft.com/office/drawing/2014/main" id="{3E0C44E0-7D18-4218-80D2-3F774F66B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2978" y="-59289"/>
            <a:ext cx="5435760" cy="2009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Kaip</a:t>
            </a:r>
            <a:r>
              <a:rPr lang="en-US" sz="32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taupyti</a:t>
            </a:r>
            <a:r>
              <a:rPr lang="en-US" sz="32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elektros</a:t>
            </a:r>
            <a:r>
              <a:rPr lang="en-US" sz="32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energiją</a:t>
            </a:r>
            <a:r>
              <a:rPr lang="en-US" sz="32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namuose</a:t>
            </a:r>
            <a:r>
              <a:rPr lang="en-US" sz="32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66D2F4F6-62FB-4328-9B4B-738B0CE7B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48"/>
          <a:stretch/>
        </p:blipFill>
        <p:spPr>
          <a:xfrm>
            <a:off x="707739" y="2717975"/>
            <a:ext cx="4765597" cy="3240120"/>
          </a:xfrm>
          <a:custGeom>
            <a:avLst/>
            <a:gdLst/>
            <a:ahLst/>
            <a:cxnLst/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73539BA8-B520-4235-BCAE-787F25171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05" r="4" b="4"/>
          <a:stretch/>
        </p:blipFill>
        <p:spPr>
          <a:xfrm>
            <a:off x="707739" y="609600"/>
            <a:ext cx="4765597" cy="2057399"/>
          </a:xfrm>
          <a:custGeom>
            <a:avLst/>
            <a:gdLst/>
            <a:ahLst/>
            <a:cxnLst/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EB406D9-2226-45AE-8168-19FA0E162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2160" y="1962994"/>
            <a:ext cx="6125551" cy="2009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Font typeface="Arial"/>
              <a:buChar char="•"/>
            </a:pPr>
            <a:endParaRPr lang="en-US" dirty="0"/>
          </a:p>
          <a:p>
            <a:pPr algn="just"/>
            <a:r>
              <a:rPr lang="en-US" dirty="0" err="1"/>
              <a:t>Vienas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en-US" dirty="0"/>
              <a:t> </a:t>
            </a:r>
            <a:r>
              <a:rPr lang="en-US" dirty="0" err="1"/>
              <a:t>sparčiai</a:t>
            </a:r>
            <a:r>
              <a:rPr lang="en-US" dirty="0"/>
              <a:t> </a:t>
            </a:r>
            <a:r>
              <a:rPr lang="en-US" dirty="0" err="1"/>
              <a:t>populiarėjančių</a:t>
            </a:r>
            <a:r>
              <a:rPr lang="en-US" dirty="0"/>
              <a:t> </a:t>
            </a:r>
            <a:r>
              <a:rPr lang="en-US" dirty="0" err="1"/>
              <a:t>elektros</a:t>
            </a:r>
            <a:r>
              <a:rPr lang="en-US" dirty="0"/>
              <a:t> </a:t>
            </a:r>
            <a:r>
              <a:rPr lang="en-US" dirty="0" err="1"/>
              <a:t>energijos</a:t>
            </a:r>
            <a:r>
              <a:rPr lang="en-US" dirty="0"/>
              <a:t> </a:t>
            </a:r>
            <a:r>
              <a:rPr lang="en-US" dirty="0" err="1"/>
              <a:t>taupymo</a:t>
            </a:r>
            <a:r>
              <a:rPr lang="en-US" dirty="0"/>
              <a:t> </a:t>
            </a:r>
            <a:r>
              <a:rPr lang="en-US" dirty="0" err="1"/>
              <a:t>būdų</a:t>
            </a:r>
            <a:r>
              <a:rPr lang="en-US" dirty="0"/>
              <a:t>- </a:t>
            </a:r>
            <a:r>
              <a:rPr lang="en-US" dirty="0" err="1"/>
              <a:t>atsinaujinantys</a:t>
            </a:r>
            <a:r>
              <a:rPr lang="en-US" dirty="0"/>
              <a:t> </a:t>
            </a:r>
            <a:r>
              <a:rPr lang="en-US" dirty="0" err="1"/>
              <a:t>energijos</a:t>
            </a:r>
            <a:r>
              <a:rPr lang="en-US" dirty="0"/>
              <a:t> </a:t>
            </a:r>
            <a:r>
              <a:rPr lang="en-US" dirty="0" err="1"/>
              <a:t>ištekliai</a:t>
            </a:r>
            <a:r>
              <a:rPr lang="en-US" dirty="0"/>
              <a:t>, </a:t>
            </a:r>
            <a:r>
              <a:rPr lang="en-US" dirty="0" err="1"/>
              <a:t>pvz</a:t>
            </a:r>
            <a:r>
              <a:rPr lang="en-US" dirty="0"/>
              <a:t>.: </a:t>
            </a:r>
            <a:r>
              <a:rPr lang="en-US"/>
              <a:t>saulės, </a:t>
            </a:r>
            <a:r>
              <a:rPr lang="en-US" dirty="0" err="1"/>
              <a:t>vėjo</a:t>
            </a:r>
            <a:r>
              <a:rPr lang="en-US" dirty="0"/>
              <a:t> </a:t>
            </a:r>
            <a:r>
              <a:rPr lang="en-US" dirty="0" err="1"/>
              <a:t>jėgainės</a:t>
            </a:r>
            <a:r>
              <a:rPr lang="en-US" dirty="0"/>
              <a:t>. </a:t>
            </a:r>
          </a:p>
          <a:p>
            <a:pPr algn="l">
              <a:buFont typeface="Arial"/>
              <a:buChar char="•"/>
            </a:pPr>
            <a:endParaRPr lang="en-US" dirty="0"/>
          </a:p>
          <a:p>
            <a:pPr algn="l">
              <a:buFont typeface="Arial"/>
              <a:buChar char="•"/>
            </a:pPr>
            <a:endParaRPr lang="en-US" dirty="0"/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00D1DBBE-25F4-452E-8F26-6A5EC2A00920}"/>
              </a:ext>
            </a:extLst>
          </p:cNvPr>
          <p:cNvSpPr/>
          <p:nvPr/>
        </p:nvSpPr>
        <p:spPr>
          <a:xfrm>
            <a:off x="6155833" y="3837898"/>
            <a:ext cx="565004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t-LT" dirty="0">
                <a:hlinkClick r:id="rId5"/>
              </a:rPr>
              <a:t>https://www.youtube.com/watch?app=desktop&amp;v=mtIOQYdNr8o&amp;feature=emb_title</a:t>
            </a:r>
            <a:endParaRPr lang="lt-LT" dirty="0"/>
          </a:p>
          <a:p>
            <a:pPr>
              <a:spcAft>
                <a:spcPts val="600"/>
              </a:spcAft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3392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1728B8E4-401A-4AD8-AAC2-3C620F72E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47" y="402865"/>
            <a:ext cx="10417085" cy="1296203"/>
          </a:xfrm>
        </p:spPr>
        <p:txBody>
          <a:bodyPr rtlCol="0">
            <a:normAutofit/>
          </a:bodyPr>
          <a:lstStyle/>
          <a:p>
            <a:pPr algn="ctr"/>
            <a:r>
              <a:rPr lang="lt-LT" b="1" dirty="0"/>
              <a:t>Kaip pasikeitė elektros sunaudojimas namuose įvedus karantiną?</a:t>
            </a:r>
          </a:p>
        </p:txBody>
      </p:sp>
      <p:sp>
        <p:nvSpPr>
          <p:cNvPr id="79" name="Rectangle: Rounded Corners 70">
            <a:extLst>
              <a:ext uri="{FF2B5EF4-FFF2-40B4-BE49-F238E27FC236}">
                <a16:creationId xmlns:a16="http://schemas.microsoft.com/office/drawing/2014/main" id="{5DCA8B5A-4E56-4996-92AD-275D26725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147" y="4551986"/>
            <a:ext cx="2452658" cy="1616485"/>
          </a:xfrm>
          <a:prstGeom prst="roundRect">
            <a:avLst>
              <a:gd name="adj" fmla="val 6113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FA6F3827-E2CF-4CCB-9AE2-91674AE3B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40" y="4715576"/>
            <a:ext cx="1719072" cy="1289304"/>
          </a:xfrm>
          <a:prstGeom prst="rect">
            <a:avLst/>
          </a:prstGeom>
        </p:spPr>
      </p:pic>
      <p:sp>
        <p:nvSpPr>
          <p:cNvPr id="80" name="Rectangle: Rounded Corners 72">
            <a:extLst>
              <a:ext uri="{FF2B5EF4-FFF2-40B4-BE49-F238E27FC236}">
                <a16:creationId xmlns:a16="http://schemas.microsoft.com/office/drawing/2014/main" id="{5634ACDF-2BEC-4147-ACC4-1A1CBAC10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9887" y="4551986"/>
            <a:ext cx="2452658" cy="1616485"/>
          </a:xfrm>
          <a:prstGeom prst="roundRect">
            <a:avLst>
              <a:gd name="adj" fmla="val 6113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2BDF4E82-7D3A-4EA6-A83A-E7BB1D5724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25" r="3" b="3"/>
          <a:stretch/>
        </p:blipFill>
        <p:spPr>
          <a:xfrm>
            <a:off x="3746575" y="4715576"/>
            <a:ext cx="1999282" cy="1289304"/>
          </a:xfrm>
          <a:prstGeom prst="rect">
            <a:avLst/>
          </a:prstGeom>
        </p:spPr>
      </p:pic>
      <p:sp>
        <p:nvSpPr>
          <p:cNvPr id="81" name="Rectangle: Rounded Corners 74">
            <a:extLst>
              <a:ext uri="{FF2B5EF4-FFF2-40B4-BE49-F238E27FC236}">
                <a16:creationId xmlns:a16="http://schemas.microsoft.com/office/drawing/2014/main" id="{FC921D0D-6773-4186-96F9-D6E3288F2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2627" y="4551986"/>
            <a:ext cx="2452658" cy="1616485"/>
          </a:xfrm>
          <a:prstGeom prst="roundRect">
            <a:avLst>
              <a:gd name="adj" fmla="val 6113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9961916-50EA-414C-A168-E44533D76D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485" b="2"/>
          <a:stretch/>
        </p:blipFill>
        <p:spPr>
          <a:xfrm>
            <a:off x="6645745" y="4715576"/>
            <a:ext cx="1826421" cy="1289304"/>
          </a:xfrm>
          <a:prstGeom prst="rect">
            <a:avLst/>
          </a:prstGeom>
        </p:spPr>
      </p:pic>
      <p:sp>
        <p:nvSpPr>
          <p:cNvPr id="82" name="Rectangle: Rounded Corners 76">
            <a:extLst>
              <a:ext uri="{FF2B5EF4-FFF2-40B4-BE49-F238E27FC236}">
                <a16:creationId xmlns:a16="http://schemas.microsoft.com/office/drawing/2014/main" id="{353A4BDD-6FA9-45AA-890B-843B1A30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5367" y="4551986"/>
            <a:ext cx="2452658" cy="1616485"/>
          </a:xfrm>
          <a:prstGeom prst="roundRect">
            <a:avLst>
              <a:gd name="adj" fmla="val 6113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D0B8C65-0D24-482B-8730-1404D40222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840" b="-2"/>
          <a:stretch/>
        </p:blipFill>
        <p:spPr>
          <a:xfrm>
            <a:off x="9435831" y="4723395"/>
            <a:ext cx="1871730" cy="1281486"/>
          </a:xfrm>
          <a:prstGeom prst="rect">
            <a:avLst/>
          </a:prstGeom>
        </p:spPr>
      </p:pic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95349F36-C5B8-416A-98AC-20C1F6884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02" y="1505670"/>
            <a:ext cx="11441927" cy="31242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2400" dirty="0"/>
              <a:t>Karantino metu dauguma žmonių dirba ir mokosi iš namų. Dėl šios priežasties daug elektros energijos sunaudoja kompiuteriai, planšetiniai kompiuteriai ir telefonai. Didžiausias vartojimo padidėjimas pastebimas 9-14 val., kuomet vykdomi aktyviausi darbai ir nuotolinis mokymasis.</a:t>
            </a:r>
          </a:p>
        </p:txBody>
      </p:sp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4D5E93-2DB9-4CC1-BA04-068DFCF0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6766560" cy="1905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lt-LT" sz="2200" b="1" dirty="0"/>
              <a:t>Kaip elektros sunaudojimas pasikeitė priklausomai nuo žmonių skaičiaus, dirbančių namuose?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4117C7B-D3C0-4AA9-9CA3-37A62BDC2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28" y="1549454"/>
            <a:ext cx="6708249" cy="47559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2200" dirty="0"/>
              <a:t>Elektros energijos suvartojimas išaugo, nes dirbama per kompiuterinius įrenginius, maistas dažniausiai gaminamas namuose. Daugiau veikia ir televizoriai, radijo imtuvai. </a:t>
            </a:r>
          </a:p>
          <a:p>
            <a:pPr marL="0" indent="0" algn="just">
              <a:buNone/>
            </a:pPr>
            <a:endParaRPr lang="lt-LT" sz="2200" dirty="0"/>
          </a:p>
          <a:p>
            <a:pPr marL="0" indent="0" algn="just">
              <a:buNone/>
            </a:pPr>
            <a:r>
              <a:rPr lang="lt-LT" sz="2200" dirty="0"/>
              <a:t>Suvartojamos energijos dydis auga proporcingai nuo namuose esančių žmonių skaičiaus. Pagal lentelės duomenis matome, jog, pvz.  asmeninis kompiuteris sunaudoja apie 56 </a:t>
            </a:r>
            <a:r>
              <a:rPr lang="lt-LT" sz="2200" dirty="0" err="1"/>
              <a:t>kwh</a:t>
            </a:r>
            <a:r>
              <a:rPr lang="lt-LT" sz="2200" dirty="0"/>
              <a:t>. taigi, jeigu šeimoje naudojami 4 įrenginiai, energijos suvartojama 4x56</a:t>
            </a:r>
            <a:r>
              <a:rPr lang="en-US" sz="2200" dirty="0"/>
              <a:t>=</a:t>
            </a:r>
            <a:r>
              <a:rPr lang="lt-LT" sz="2200" dirty="0"/>
              <a:t> 224 </a:t>
            </a:r>
            <a:r>
              <a:rPr lang="lt-LT" sz="2200" dirty="0" err="1"/>
              <a:t>kwh</a:t>
            </a:r>
            <a:r>
              <a:rPr lang="lt-LT" sz="2200" dirty="0"/>
              <a:t>. (per metus)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76ADE4-DEF2-4B96-A168-0D4DDF17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701" y="645106"/>
            <a:ext cx="4408107" cy="524774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15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nklelis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dc7352e55e77714fab0739bd1a2ce12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b47b806cf7e90fe7257fa1ff83c741b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A0466F-55BA-4B4C-B910-3BFE9417EB9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7235EAC-5FEE-4CF4-B627-4AC327BD04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3075A8-A5B0-4ED9-ACD9-B97630E65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569</Words>
  <Application>Microsoft Office PowerPoint</Application>
  <PresentationFormat>Plačiaekranė</PresentationFormat>
  <Paragraphs>64</Paragraphs>
  <Slides>10</Slides>
  <Notes>4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Tinklelis</vt:lpstr>
      <vt:lpstr>ELEKTROS ENERGIJOS NAUDOJIMAS</vt:lpstr>
      <vt:lpstr> uždaviniai</vt:lpstr>
      <vt:lpstr>Kur daugiausiaI energijos sunaudojama karantino metu? </vt:lpstr>
      <vt:lpstr>KUR NAMUOSE SUNAUDOJAMA DAUGIAUSIA ENERGIJOS?</vt:lpstr>
      <vt:lpstr>Kur daugiausiai energijos sunaudojama karantino metu?</vt:lpstr>
      <vt:lpstr>Kaip taupyti elektros energiją namuose?</vt:lpstr>
      <vt:lpstr>Kaip taupyti elektros energiją namuose?</vt:lpstr>
      <vt:lpstr>Kaip pasikeitė elektros sunaudojimas namuose įvedus karantiną?</vt:lpstr>
      <vt:lpstr>Kaip elektros sunaudojimas pasikeitė priklausomai nuo žmonių skaičiaus, dirbančių namuose?</vt:lpstr>
      <vt:lpstr>Informacijos šaltiniai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ELEKTROS ENERGIJOS NAUDOJIMAS</dc:title>
  <dc:creator>Kristina Stankutė-Matė</dc:creator>
  <cp:lastModifiedBy>2HP450G6_Vite</cp:lastModifiedBy>
  <cp:revision>8</cp:revision>
  <dcterms:created xsi:type="dcterms:W3CDTF">2021-01-18T18:50:18Z</dcterms:created>
  <dcterms:modified xsi:type="dcterms:W3CDTF">2021-01-20T10:13:02Z</dcterms:modified>
</cp:coreProperties>
</file>