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lt-LT"/>
              <a:t>Spustelėję redaguokite stilių</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t-L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45B8F46-23D5-4A49-A16B-83A2BA0F29E7}" type="slidenum">
              <a:rPr lang="lt-LT" smtClean="0"/>
              <a:t>‹#›</a:t>
            </a:fld>
            <a:endParaRPr lang="lt-L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01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6923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45366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50081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lt-LT"/>
              <a:t>Spustelėję redaguokite stilių</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05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53651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redaguokite stilių</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F7A1EB1-4D6A-4C41-9570-76A6DDA4AFA4}" type="datetimeFigureOut">
              <a:rPr lang="lt-LT" smtClean="0"/>
              <a:t>2021-10-08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125065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F7A1EB1-4D6A-4C41-9570-76A6DDA4AFA4}" type="datetimeFigureOut">
              <a:rPr lang="lt-LT" smtClean="0"/>
              <a:t>2021-10-08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09492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A1EB1-4D6A-4C41-9570-76A6DDA4AFA4}" type="datetimeFigureOut">
              <a:rPr lang="lt-LT" smtClean="0"/>
              <a:t>2021-10-08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70764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redaguokite stilių</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176345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22013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F7A1EB1-4D6A-4C41-9570-76A6DDA4AFA4}" type="datetimeFigureOut">
              <a:rPr lang="lt-LT" smtClean="0"/>
              <a:t>2021-10-08</a:t>
            </a:fld>
            <a:endParaRPr lang="lt-L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t-L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45B8F46-23D5-4A49-A16B-83A2BA0F29E7}" type="slidenum">
              <a:rPr lang="lt-LT" smtClean="0"/>
              <a:t>‹#›</a:t>
            </a:fld>
            <a:endParaRPr lang="lt-LT"/>
          </a:p>
        </p:txBody>
      </p:sp>
    </p:spTree>
    <p:extLst>
      <p:ext uri="{BB962C8B-B14F-4D97-AF65-F5344CB8AC3E}">
        <p14:creationId xmlns:p14="http://schemas.microsoft.com/office/powerpoint/2010/main" val="272397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vsc.lrv.lt/lt/informacija-visuomenei-apie-covid-19/nvsc.lrv.lt/sutrumpint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F6AF0B-8335-49DB-A0AE-49D28253B5BD}"/>
              </a:ext>
            </a:extLst>
          </p:cNvPr>
          <p:cNvSpPr>
            <a:spLocks noGrp="1"/>
          </p:cNvSpPr>
          <p:nvPr>
            <p:ph type="ctrTitle"/>
          </p:nvPr>
        </p:nvSpPr>
        <p:spPr>
          <a:xfrm>
            <a:off x="1524000" y="1584002"/>
            <a:ext cx="9144000" cy="2387600"/>
          </a:xfrm>
        </p:spPr>
        <p:txBody>
          <a:bodyPr>
            <a:normAutofit fontScale="90000"/>
          </a:bodyPr>
          <a:lstStyle/>
          <a:p>
            <a:r>
              <a:rPr lang="lt-LT" dirty="0"/>
              <a:t>Didelės rizikos sąlytį turėjusių asmenų izoliavimas</a:t>
            </a:r>
          </a:p>
        </p:txBody>
      </p:sp>
      <p:sp>
        <p:nvSpPr>
          <p:cNvPr id="3" name="Antrinis pavadinimas 2">
            <a:extLst>
              <a:ext uri="{FF2B5EF4-FFF2-40B4-BE49-F238E27FC236}">
                <a16:creationId xmlns:a16="http://schemas.microsoft.com/office/drawing/2014/main" id="{E2796F87-C707-4222-9954-3B78F102ECD1}"/>
              </a:ext>
            </a:extLst>
          </p:cNvPr>
          <p:cNvSpPr>
            <a:spLocks noGrp="1"/>
          </p:cNvSpPr>
          <p:nvPr>
            <p:ph type="subTitle" idx="1"/>
          </p:nvPr>
        </p:nvSpPr>
        <p:spPr>
          <a:xfrm>
            <a:off x="2732936" y="5113538"/>
            <a:ext cx="9144000" cy="927716"/>
          </a:xfrm>
        </p:spPr>
        <p:txBody>
          <a:bodyPr/>
          <a:lstStyle/>
          <a:p>
            <a:pPr algn="r"/>
            <a:r>
              <a:rPr lang="lt-LT" dirty="0"/>
              <a:t>Parengė: Lietuvos Respublikos sveikatos apsaugos ministerija</a:t>
            </a:r>
          </a:p>
        </p:txBody>
      </p:sp>
      <p:sp>
        <p:nvSpPr>
          <p:cNvPr id="5" name="TextBox 4">
            <a:extLst>
              <a:ext uri="{FF2B5EF4-FFF2-40B4-BE49-F238E27FC236}">
                <a16:creationId xmlns:a16="http://schemas.microsoft.com/office/drawing/2014/main" id="{66F2A328-E426-44B4-884E-581AC8AB1D90}"/>
              </a:ext>
            </a:extLst>
          </p:cNvPr>
          <p:cNvSpPr txBox="1"/>
          <p:nvPr/>
        </p:nvSpPr>
        <p:spPr>
          <a:xfrm>
            <a:off x="2934440" y="6189593"/>
            <a:ext cx="6094520" cy="369332"/>
          </a:xfrm>
          <a:prstGeom prst="rect">
            <a:avLst/>
          </a:prstGeom>
          <a:noFill/>
        </p:spPr>
        <p:txBody>
          <a:bodyPr wrap="square">
            <a:spAutoFit/>
          </a:bodyPr>
          <a:lstStyle/>
          <a:p>
            <a:pPr algn="ctr"/>
            <a:r>
              <a:rPr lang="it-IT" dirty="0">
                <a:solidFill>
                  <a:schemeClr val="bg1"/>
                </a:solidFill>
              </a:rPr>
              <a:t>2021 m. spalio 7 d.</a:t>
            </a:r>
          </a:p>
        </p:txBody>
      </p:sp>
    </p:spTree>
    <p:extLst>
      <p:ext uri="{BB962C8B-B14F-4D97-AF65-F5344CB8AC3E}">
        <p14:creationId xmlns:p14="http://schemas.microsoft.com/office/powerpoint/2010/main" val="321753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58240" y="0"/>
            <a:ext cx="9875520" cy="1356360"/>
          </a:xfrm>
        </p:spPr>
        <p:txBody>
          <a:bodyPr/>
          <a:lstStyle/>
          <a:p>
            <a:pPr algn="ctr"/>
            <a:r>
              <a:rPr lang="lt-LT" dirty="0"/>
              <a:t>Konkrečios situacijos ir klausimai (</a:t>
            </a:r>
            <a:r>
              <a:rPr lang="en-US" dirty="0"/>
              <a:t>3)</a:t>
            </a:r>
            <a:endParaRPr lang="lt-LT" dirty="0"/>
          </a:p>
        </p:txBody>
      </p:sp>
      <p:pic>
        <p:nvPicPr>
          <p:cNvPr id="2052" name="Picture 4">
            <a:extLst>
              <a:ext uri="{FF2B5EF4-FFF2-40B4-BE49-F238E27FC236}">
                <a16:creationId xmlns:a16="http://schemas.microsoft.com/office/drawing/2014/main" id="{6F42A607-7A54-421F-9125-B057D077D5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8997" y="1068631"/>
            <a:ext cx="3961077" cy="548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7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2E6A49B-547F-4DB3-9986-1A985FAE1F05}"/>
              </a:ext>
            </a:extLst>
          </p:cNvPr>
          <p:cNvSpPr>
            <a:spLocks noGrp="1"/>
          </p:cNvSpPr>
          <p:nvPr>
            <p:ph type="title"/>
          </p:nvPr>
        </p:nvSpPr>
        <p:spPr>
          <a:xfrm>
            <a:off x="238126" y="361950"/>
            <a:ext cx="11553824" cy="1356360"/>
          </a:xfrm>
        </p:spPr>
        <p:txBody>
          <a:bodyPr/>
          <a:lstStyle/>
          <a:p>
            <a:pPr algn="ctr"/>
            <a:r>
              <a:rPr lang="en-US" dirty="0" err="1"/>
              <a:t>Jei</a:t>
            </a:r>
            <a:r>
              <a:rPr lang="en-US" dirty="0"/>
              <a:t> </a:t>
            </a:r>
            <a:r>
              <a:rPr lang="lt-LT" dirty="0"/>
              <a:t>sąlytį turėjo vakcinuotas arba persirgęs ugdymo įstaigos darbuotojas</a:t>
            </a:r>
          </a:p>
        </p:txBody>
      </p:sp>
      <p:sp>
        <p:nvSpPr>
          <p:cNvPr id="3" name="Turinio vietos rezervavimo ženklas 2">
            <a:extLst>
              <a:ext uri="{FF2B5EF4-FFF2-40B4-BE49-F238E27FC236}">
                <a16:creationId xmlns:a16="http://schemas.microsoft.com/office/drawing/2014/main" id="{E7A5F42A-6BB7-46F4-B441-8A2E669198F1}"/>
              </a:ext>
            </a:extLst>
          </p:cNvPr>
          <p:cNvSpPr>
            <a:spLocks noGrp="1"/>
          </p:cNvSpPr>
          <p:nvPr>
            <p:ph idx="1"/>
          </p:nvPr>
        </p:nvSpPr>
        <p:spPr>
          <a:xfrm>
            <a:off x="609600" y="2095499"/>
            <a:ext cx="10839450" cy="4544997"/>
          </a:xfrm>
        </p:spPr>
        <p:txBody>
          <a:bodyPr>
            <a:normAutofit lnSpcReduction="10000"/>
          </a:bodyPr>
          <a:lstStyle/>
          <a:p>
            <a:pPr marL="0" indent="0" algn="just">
              <a:buNone/>
            </a:pPr>
            <a:r>
              <a:rPr lang="lt-LT" dirty="0"/>
              <a:t>Jei asmuo </a:t>
            </a:r>
            <a:r>
              <a:rPr lang="lt-LT" b="1" dirty="0"/>
              <a:t>vakcinuotas</a:t>
            </a:r>
            <a:r>
              <a:rPr lang="lt-LT" dirty="0"/>
              <a:t> (praėjus 14 dienų po vakcinacijos) arba </a:t>
            </a:r>
            <a:r>
              <a:rPr lang="lt-LT" b="1" dirty="0"/>
              <a:t>persirgęs</a:t>
            </a:r>
            <a:r>
              <a:rPr lang="lt-LT" dirty="0"/>
              <a:t> (ne daugiau nei prieš 210 dienų gavęs teigiamą PGR ar greitojo antigeno testo rezultatą arba turi ne daugiau kaip prieš 60 dienų gautą teigiamą serologinio antikūnų tyrimo rezultatą),</a:t>
            </a:r>
            <a:r>
              <a:rPr lang="en-US" dirty="0"/>
              <a:t> </a:t>
            </a:r>
            <a:r>
              <a:rPr lang="lt-LT" dirty="0"/>
              <a:t>jis:</a:t>
            </a:r>
          </a:p>
          <a:p>
            <a:pPr marL="0" indent="0" algn="just">
              <a:buNone/>
            </a:pPr>
            <a:r>
              <a:rPr lang="lt-LT" dirty="0"/>
              <a:t>- </a:t>
            </a:r>
            <a:r>
              <a:rPr lang="lt-LT" b="1" dirty="0"/>
              <a:t>Neturi izoliuotis. </a:t>
            </a:r>
            <a:r>
              <a:rPr lang="lt-LT" dirty="0"/>
              <a:t>Dirbančiam asmeniui rekomenduojama tik nuvykti į darbą ir namus, jei nėra galimybės dirbti nuotoliniu būdu. Jis neturėtų dalyvauti renginiuose, kitose žmonių susibūrimo vietose, turi apriboti asmenų, su kuriais bendraujama, skaičių. Bendraujant su kitais asmenimis</a:t>
            </a:r>
            <a:r>
              <a:rPr lang="lt-LT"/>
              <a:t>, tokie </a:t>
            </a:r>
            <a:r>
              <a:rPr lang="lt-LT" dirty="0"/>
              <a:t>asmenys turi dėvėti nosį ir burną dengiančias apsaugos priemones, laikytis saugaus atstumo ir kitų bendrųjų COVID-19 ligos prevencijos priemonių.</a:t>
            </a:r>
          </a:p>
          <a:p>
            <a:pPr marL="0" indent="0" algn="just">
              <a:buNone/>
            </a:pPr>
            <a:r>
              <a:rPr lang="lt-LT" dirty="0"/>
              <a:t>- </a:t>
            </a:r>
            <a:r>
              <a:rPr lang="lt-LT" b="1" dirty="0"/>
              <a:t>Rekomenduojama</a:t>
            </a:r>
            <a:r>
              <a:rPr lang="lt-LT" dirty="0"/>
              <a:t> ne anksčiau kaip 3 dieną po turėto kontakto </a:t>
            </a:r>
            <a:r>
              <a:rPr lang="lt-LT" b="1" dirty="0"/>
              <a:t>atlikti PGR arba greitąjį antigeno testą</a:t>
            </a:r>
            <a:r>
              <a:rPr lang="lt-LT" dirty="0"/>
              <a:t> (registruojantis </a:t>
            </a:r>
            <a:r>
              <a:rPr lang="en-US" dirty="0"/>
              <a:t>1808)</a:t>
            </a:r>
            <a:r>
              <a:rPr lang="lt-LT" dirty="0"/>
              <a:t>. Tyrimo atlikti nereikia asmenims, kurie persirgo COVID-19 liga mažiau nei prieš 90 dienų. </a:t>
            </a:r>
          </a:p>
          <a:p>
            <a:pPr marL="0" indent="0" algn="just">
              <a:buNone/>
            </a:pPr>
            <a:r>
              <a:rPr lang="lt-LT" dirty="0"/>
              <a:t>- </a:t>
            </a:r>
            <a:r>
              <a:rPr lang="lt-LT" b="1" dirty="0"/>
              <a:t>Turi stebėti savo sveikatos būklę</a:t>
            </a:r>
            <a:r>
              <a:rPr lang="lt-LT" dirty="0"/>
              <a:t>. Jei sąlytį turėjusiam asmeniui pasireiškia COVID-19 ligai būdingi simptomai, jis nedelsiant turi izoliuotis, registruotis tyrimui ir kreiptis į savo šeimos gydytoją.</a:t>
            </a:r>
          </a:p>
          <a:p>
            <a:endParaRPr lang="lt-LT" dirty="0"/>
          </a:p>
          <a:p>
            <a:pPr marL="0" indent="0">
              <a:buNone/>
            </a:pPr>
            <a:endParaRPr lang="lt-LT" dirty="0"/>
          </a:p>
        </p:txBody>
      </p:sp>
    </p:spTree>
    <p:extLst>
      <p:ext uri="{BB962C8B-B14F-4D97-AF65-F5344CB8AC3E}">
        <p14:creationId xmlns:p14="http://schemas.microsoft.com/office/powerpoint/2010/main" val="68776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503B6D-E5EE-4127-AE7F-967FF2DC7542}"/>
              </a:ext>
            </a:extLst>
          </p:cNvPr>
          <p:cNvSpPr>
            <a:spLocks noGrp="1"/>
          </p:cNvSpPr>
          <p:nvPr>
            <p:ph type="title"/>
          </p:nvPr>
        </p:nvSpPr>
        <p:spPr/>
        <p:txBody>
          <a:bodyPr/>
          <a:lstStyle/>
          <a:p>
            <a:pPr algn="ctr"/>
            <a:r>
              <a:rPr lang="lt-LT" dirty="0"/>
              <a:t>Jei sąlytį turėjo nevakcinuotas arba nepersirgęs ugdymo įstaigos darbuotojas</a:t>
            </a:r>
          </a:p>
        </p:txBody>
      </p:sp>
      <p:sp>
        <p:nvSpPr>
          <p:cNvPr id="3" name="Turinio vietos rezervavimo ženklas 2">
            <a:extLst>
              <a:ext uri="{FF2B5EF4-FFF2-40B4-BE49-F238E27FC236}">
                <a16:creationId xmlns:a16="http://schemas.microsoft.com/office/drawing/2014/main" id="{B4462688-195E-4A5C-93B9-CC152675A7D8}"/>
              </a:ext>
            </a:extLst>
          </p:cNvPr>
          <p:cNvSpPr>
            <a:spLocks noGrp="1"/>
          </p:cNvSpPr>
          <p:nvPr>
            <p:ph idx="1"/>
          </p:nvPr>
        </p:nvSpPr>
        <p:spPr>
          <a:xfrm>
            <a:off x="600075" y="2381250"/>
            <a:ext cx="10953749" cy="3714750"/>
          </a:xfrm>
        </p:spPr>
        <p:txBody>
          <a:bodyPr>
            <a:normAutofit/>
          </a:bodyPr>
          <a:lstStyle/>
          <a:p>
            <a:pPr algn="just"/>
            <a:r>
              <a:rPr lang="lt-LT" b="1" dirty="0"/>
              <a:t>Turi izoliuotis </a:t>
            </a:r>
            <a:r>
              <a:rPr lang="en-US" dirty="0"/>
              <a:t>10 </a:t>
            </a:r>
            <a:r>
              <a:rPr lang="lt-LT" dirty="0"/>
              <a:t>dienų po turėto kontakto, apie jį pranešama NVSC. Jis gauna SMS žinutę ir privalo užpildyti joje pateiktą anketą. Rekomenduojama dirbti nuotoliniu būdu.</a:t>
            </a:r>
          </a:p>
          <a:p>
            <a:pPr algn="just"/>
            <a:r>
              <a:rPr lang="lt-LT" dirty="0"/>
              <a:t>Izoliavimo terminas </a:t>
            </a:r>
            <a:r>
              <a:rPr lang="lt-LT" b="1" dirty="0"/>
              <a:t>gali būti trumpinamas</a:t>
            </a:r>
            <a:r>
              <a:rPr lang="lt-LT" dirty="0"/>
              <a:t>, jei ne anksčiau kaip 7 izoliavimo dieną atliekamas SARS-CoV-2 PGR tyrimas ir gaunamas neigiamas rezultatas, jei asmeniui nepasireiškia ūmios viršutinių kvėpavimo takų infekcijos simptomai (staiga prasidėjęs bent vienas iš šių simptomų: karščiavimas, kosulys, pasunkėjęs kvėpavimas).</a:t>
            </a:r>
          </a:p>
          <a:p>
            <a:pPr algn="just"/>
            <a:r>
              <a:rPr lang="lt-LT" dirty="0"/>
              <a:t>Jei asmuo ne anksčiau kaip </a:t>
            </a:r>
            <a:r>
              <a:rPr lang="en-US" dirty="0"/>
              <a:t>7 </a:t>
            </a:r>
            <a:r>
              <a:rPr lang="lt-LT" dirty="0"/>
              <a:t>dieną atliko tyrimą ir gavo neigiamą rezultatą, tokiu atveju </a:t>
            </a:r>
            <a:r>
              <a:rPr lang="lt-LT" b="1" dirty="0"/>
              <a:t>turi pranešti NVSC</a:t>
            </a:r>
            <a:r>
              <a:rPr lang="lt-LT" dirty="0"/>
              <a:t> (</a:t>
            </a:r>
            <a:r>
              <a:rPr lang="lt-LT" dirty="0">
                <a:hlinkClick r:id="rId2"/>
              </a:rPr>
              <a:t>https://nvsc.lrv.lt/lt/informacija-visuomenei-apie-covid-19/nvsc.lrv.lt/sutrumpinti</a:t>
            </a:r>
            <a:r>
              <a:rPr lang="lt-LT" dirty="0"/>
              <a:t>) ir </a:t>
            </a:r>
            <a:r>
              <a:rPr lang="en-US" dirty="0" err="1"/>
              <a:t>gali</a:t>
            </a:r>
            <a:r>
              <a:rPr lang="en-US" dirty="0"/>
              <a:t> </a:t>
            </a:r>
            <a:r>
              <a:rPr lang="lt-LT" dirty="0"/>
              <a:t>nutraukti izoliaciją. NVSC atsakymo laukti nereikia.</a:t>
            </a:r>
          </a:p>
        </p:txBody>
      </p:sp>
    </p:spTree>
    <p:extLst>
      <p:ext uri="{BB962C8B-B14F-4D97-AF65-F5344CB8AC3E}">
        <p14:creationId xmlns:p14="http://schemas.microsoft.com/office/powerpoint/2010/main" val="316826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6D84655-4F47-471E-93F0-EAA3A995A3EC}"/>
              </a:ext>
            </a:extLst>
          </p:cNvPr>
          <p:cNvSpPr>
            <a:spLocks noGrp="1"/>
          </p:cNvSpPr>
          <p:nvPr>
            <p:ph type="title"/>
          </p:nvPr>
        </p:nvSpPr>
        <p:spPr>
          <a:xfrm>
            <a:off x="90256" y="688975"/>
            <a:ext cx="12011487" cy="1325563"/>
          </a:xfrm>
        </p:spPr>
        <p:txBody>
          <a:bodyPr>
            <a:normAutofit fontScale="90000"/>
          </a:bodyPr>
          <a:lstStyle/>
          <a:p>
            <a:pPr algn="ctr"/>
            <a:r>
              <a:rPr lang="lt-LT" dirty="0"/>
              <a:t>Jei sąlytį </a:t>
            </a:r>
            <a:r>
              <a:rPr lang="lt-LT" b="1" dirty="0"/>
              <a:t>ugdymo įstaigoje </a:t>
            </a:r>
            <a:r>
              <a:rPr lang="lt-LT" dirty="0"/>
              <a:t>turėjo vaikas, besimokantis pagal ikimokyklinio ar priešmokyklinio ugdymo programą</a:t>
            </a:r>
          </a:p>
        </p:txBody>
      </p:sp>
      <p:sp>
        <p:nvSpPr>
          <p:cNvPr id="3" name="Turinio vietos rezervavimo ženklas 2">
            <a:extLst>
              <a:ext uri="{FF2B5EF4-FFF2-40B4-BE49-F238E27FC236}">
                <a16:creationId xmlns:a16="http://schemas.microsoft.com/office/drawing/2014/main" id="{D57B4836-0B8A-4471-AFC7-8BCF2C6C8BD1}"/>
              </a:ext>
            </a:extLst>
          </p:cNvPr>
          <p:cNvSpPr>
            <a:spLocks noGrp="1"/>
          </p:cNvSpPr>
          <p:nvPr>
            <p:ph idx="1"/>
          </p:nvPr>
        </p:nvSpPr>
        <p:spPr>
          <a:xfrm>
            <a:off x="495300" y="2914650"/>
            <a:ext cx="11153775" cy="3578225"/>
          </a:xfrm>
        </p:spPr>
        <p:txBody>
          <a:bodyPr/>
          <a:lstStyle/>
          <a:p>
            <a:pPr algn="just"/>
            <a:r>
              <a:rPr lang="lt-LT" dirty="0"/>
              <a:t>Rekomenduojama, kad ugdymo įstaiga informuotų grupę lankančių vaikų tėvus, jog buvo nustatytas COVID-</a:t>
            </a:r>
            <a:r>
              <a:rPr lang="en-US" dirty="0"/>
              <a:t>19 </a:t>
            </a:r>
            <a:r>
              <a:rPr lang="en-US" dirty="0" err="1"/>
              <a:t>ligos</a:t>
            </a:r>
            <a:r>
              <a:rPr lang="en-US" dirty="0"/>
              <a:t> </a:t>
            </a:r>
            <a:r>
              <a:rPr lang="en-US" dirty="0" err="1"/>
              <a:t>atvejis</a:t>
            </a:r>
            <a:r>
              <a:rPr lang="en-US" dirty="0"/>
              <a:t> </a:t>
            </a:r>
            <a:r>
              <a:rPr lang="en-US" dirty="0" err="1"/>
              <a:t>ir</a:t>
            </a:r>
            <a:r>
              <a:rPr lang="en-US" dirty="0"/>
              <a:t> </a:t>
            </a:r>
            <a:r>
              <a:rPr lang="en-US" dirty="0" err="1"/>
              <a:t>kad</a:t>
            </a:r>
            <a:r>
              <a:rPr lang="en-US" dirty="0"/>
              <a:t> ne m</a:t>
            </a:r>
            <a:r>
              <a:rPr lang="lt-LT" dirty="0" err="1"/>
              <a:t>ažiau</a:t>
            </a:r>
            <a:r>
              <a:rPr lang="lt-LT" dirty="0"/>
              <a:t> kaip </a:t>
            </a:r>
            <a:r>
              <a:rPr lang="en-US" dirty="0"/>
              <a:t>10 </a:t>
            </a:r>
            <a:r>
              <a:rPr lang="lt-LT" dirty="0"/>
              <a:t>dienų būtų stebima vaikų sveikata. Pasireiškus simptomams, </a:t>
            </a:r>
            <a:r>
              <a:rPr lang="en-US" dirty="0" err="1"/>
              <a:t>vaikai</a:t>
            </a:r>
            <a:r>
              <a:rPr lang="lt-LT" dirty="0"/>
              <a:t> turi nedelsiant izoliuotis, registruotis tyrimui per </a:t>
            </a:r>
            <a:r>
              <a:rPr lang="en-US" dirty="0"/>
              <a:t>1808 </a:t>
            </a:r>
            <a:r>
              <a:rPr lang="lt-LT" dirty="0"/>
              <a:t>ir kreiptis į savo šeimos gydytoją.</a:t>
            </a:r>
          </a:p>
          <a:p>
            <a:pPr algn="just"/>
            <a:r>
              <a:rPr lang="lt-LT" dirty="0"/>
              <a:t>Izoliacija ir testavimas netaikomi.</a:t>
            </a:r>
          </a:p>
          <a:p>
            <a:endParaRPr lang="lt-LT" dirty="0"/>
          </a:p>
        </p:txBody>
      </p:sp>
    </p:spTree>
    <p:extLst>
      <p:ext uri="{BB962C8B-B14F-4D97-AF65-F5344CB8AC3E}">
        <p14:creationId xmlns:p14="http://schemas.microsoft.com/office/powerpoint/2010/main" val="40918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D719FD-4B8E-4DD0-9D13-F7DDA834DA6E}"/>
              </a:ext>
            </a:extLst>
          </p:cNvPr>
          <p:cNvSpPr>
            <a:spLocks noGrp="1"/>
          </p:cNvSpPr>
          <p:nvPr>
            <p:ph type="title"/>
          </p:nvPr>
        </p:nvSpPr>
        <p:spPr>
          <a:xfrm>
            <a:off x="50307" y="365125"/>
            <a:ext cx="12091386" cy="1325563"/>
          </a:xfrm>
        </p:spPr>
        <p:txBody>
          <a:bodyPr>
            <a:normAutofit fontScale="90000"/>
          </a:bodyPr>
          <a:lstStyle/>
          <a:p>
            <a:pPr algn="ctr"/>
            <a:r>
              <a:rPr lang="lt-LT" dirty="0"/>
              <a:t>Jei sąlytį </a:t>
            </a:r>
            <a:r>
              <a:rPr lang="lt-LT" b="1" dirty="0"/>
              <a:t>ugdymo įstaigoje </a:t>
            </a:r>
            <a:r>
              <a:rPr lang="lt-LT" dirty="0"/>
              <a:t>turėjo vaikas, besimokantis pagal pradinio, vidurinio ar pagrindinio ugdymo programą </a:t>
            </a:r>
          </a:p>
        </p:txBody>
      </p:sp>
      <p:sp>
        <p:nvSpPr>
          <p:cNvPr id="3" name="Turinio vietos rezervavimo ženklas 2">
            <a:extLst>
              <a:ext uri="{FF2B5EF4-FFF2-40B4-BE49-F238E27FC236}">
                <a16:creationId xmlns:a16="http://schemas.microsoft.com/office/drawing/2014/main" id="{0F36C6EB-7408-4501-9840-7940C2E1EC81}"/>
              </a:ext>
            </a:extLst>
          </p:cNvPr>
          <p:cNvSpPr>
            <a:spLocks noGrp="1"/>
          </p:cNvSpPr>
          <p:nvPr>
            <p:ph idx="1"/>
          </p:nvPr>
        </p:nvSpPr>
        <p:spPr>
          <a:xfrm>
            <a:off x="638176" y="2157273"/>
            <a:ext cx="11182350" cy="4438836"/>
          </a:xfrm>
        </p:spPr>
        <p:txBody>
          <a:bodyPr>
            <a:normAutofit fontScale="92500" lnSpcReduction="10000"/>
          </a:bodyPr>
          <a:lstStyle/>
          <a:p>
            <a:pPr algn="just"/>
            <a:r>
              <a:rPr lang="lt-LT" dirty="0"/>
              <a:t>Išaiškinamas jo vakcinacijos ar persirgimo statusas. </a:t>
            </a:r>
          </a:p>
          <a:p>
            <a:pPr algn="just"/>
            <a:r>
              <a:rPr lang="lt-LT" dirty="0"/>
              <a:t>Jei vaikas </a:t>
            </a:r>
            <a:r>
              <a:rPr lang="lt-LT" b="1" dirty="0"/>
              <a:t>vakcinuotas arba persirgęs</a:t>
            </a:r>
            <a:r>
              <a:rPr lang="lt-LT" dirty="0"/>
              <a:t>, izoliacija jam netaikoma, testavimas rekomenduojamas (išskyrus vaikus, kurie persirgo mažiau nei prieš </a:t>
            </a:r>
            <a:r>
              <a:rPr lang="en-US" dirty="0"/>
              <a:t>90 </a:t>
            </a:r>
            <a:r>
              <a:rPr lang="lt-LT" dirty="0"/>
              <a:t>dienų).</a:t>
            </a:r>
          </a:p>
          <a:p>
            <a:pPr algn="just"/>
            <a:r>
              <a:rPr lang="lt-LT" dirty="0"/>
              <a:t>Jei vaikas </a:t>
            </a:r>
            <a:r>
              <a:rPr lang="lt-LT" b="1" dirty="0"/>
              <a:t>nevakcinuotas arba nepersirgęs</a:t>
            </a:r>
            <a:r>
              <a:rPr lang="lt-LT" dirty="0"/>
              <a:t>:</a:t>
            </a:r>
          </a:p>
          <a:p>
            <a:pPr algn="just">
              <a:buFontTx/>
              <a:buChar char="-"/>
            </a:pPr>
            <a:r>
              <a:rPr lang="lt-LT" dirty="0"/>
              <a:t>izoliuojamas </a:t>
            </a:r>
            <a:r>
              <a:rPr lang="en-US" dirty="0"/>
              <a:t>10 </a:t>
            </a:r>
            <a:r>
              <a:rPr lang="lt-LT" dirty="0"/>
              <a:t>dienų nuo paskutinės sąlyčio dienos</a:t>
            </a:r>
          </a:p>
          <a:p>
            <a:pPr marL="0" indent="0" algn="just">
              <a:buNone/>
            </a:pPr>
            <a:r>
              <a:rPr lang="lt-LT" dirty="0"/>
              <a:t>ARBA</a:t>
            </a:r>
          </a:p>
          <a:p>
            <a:pPr marL="0" indent="0" algn="just">
              <a:buNone/>
            </a:pPr>
            <a:r>
              <a:rPr lang="lt-LT" dirty="0"/>
              <a:t>- gali testuotis ir izoliacija tokiu atveju netaikoma.</a:t>
            </a:r>
            <a:r>
              <a:rPr lang="en-US" dirty="0"/>
              <a:t> </a:t>
            </a:r>
            <a:r>
              <a:rPr lang="lt-LT" i="1" dirty="0"/>
              <a:t>Sąlytį turėję mokiniai, dalyvaujantys ugdymo procese, kuriems taikomas testavimo algoritmas, 10 dienų nuo paskutinės sąlyčio su sergančiuoju COVID-19 liga </a:t>
            </a:r>
            <a:r>
              <a:rPr lang="lt-LT" i="1"/>
              <a:t>dienos turi nedalyvauti </a:t>
            </a:r>
            <a:r>
              <a:rPr lang="lt-LT" i="1" dirty="0"/>
              <a:t>neformaliojo švietimo ar kitose veiklose, jei jose dalyvauja kitos ugdymo įstaigos vaikai, taip pat tokiems asmenims nerekomenduojama dalyvauti renginiuose, kitose žmonių susibūrimo vietose, rekomenduojama apriboti asmenų, su kuriais bendraujama, skaičių. Bendraujant su kitais asmenimis, tokie mokiniai turi dėvėti nosį ir burną dengiančias apsaugos priemones, laikytis saugaus atstumo ir kitų bendrųjų COVID-19 ligos prevencijos priemonių.</a:t>
            </a:r>
          </a:p>
          <a:p>
            <a:endParaRPr lang="lt-LT" dirty="0"/>
          </a:p>
        </p:txBody>
      </p:sp>
    </p:spTree>
    <p:extLst>
      <p:ext uri="{BB962C8B-B14F-4D97-AF65-F5344CB8AC3E}">
        <p14:creationId xmlns:p14="http://schemas.microsoft.com/office/powerpoint/2010/main" val="388789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D719FD-4B8E-4DD0-9D13-F7DDA834DA6E}"/>
              </a:ext>
            </a:extLst>
          </p:cNvPr>
          <p:cNvSpPr>
            <a:spLocks noGrp="1"/>
          </p:cNvSpPr>
          <p:nvPr>
            <p:ph type="title"/>
          </p:nvPr>
        </p:nvSpPr>
        <p:spPr>
          <a:xfrm>
            <a:off x="50307" y="365125"/>
            <a:ext cx="12091386" cy="1325563"/>
          </a:xfrm>
        </p:spPr>
        <p:txBody>
          <a:bodyPr>
            <a:normAutofit fontScale="90000"/>
          </a:bodyPr>
          <a:lstStyle/>
          <a:p>
            <a:pPr algn="ctr"/>
            <a:r>
              <a:rPr lang="en-US" dirty="0" err="1"/>
              <a:t>Jei</a:t>
            </a:r>
            <a:r>
              <a:rPr lang="en-US" dirty="0"/>
              <a:t> s</a:t>
            </a:r>
            <a:r>
              <a:rPr lang="lt-LT" dirty="0" err="1"/>
              <a:t>ąlytį</a:t>
            </a:r>
            <a:r>
              <a:rPr lang="lt-LT" dirty="0"/>
              <a:t> </a:t>
            </a:r>
            <a:r>
              <a:rPr lang="lt-LT" b="1" dirty="0"/>
              <a:t>ne ugdymo įstaigoje </a:t>
            </a:r>
            <a:r>
              <a:rPr lang="lt-LT" dirty="0"/>
              <a:t>turėjo vaikas, besimokantis pagal ikimokyklinio, priešmokyklinio, pradinio, vidurinio ar pagrindinio mokymo programą</a:t>
            </a:r>
          </a:p>
        </p:txBody>
      </p:sp>
      <p:sp>
        <p:nvSpPr>
          <p:cNvPr id="3" name="Turinio vietos rezervavimo ženklas 2">
            <a:extLst>
              <a:ext uri="{FF2B5EF4-FFF2-40B4-BE49-F238E27FC236}">
                <a16:creationId xmlns:a16="http://schemas.microsoft.com/office/drawing/2014/main" id="{0F36C6EB-7408-4501-9840-7940C2E1EC81}"/>
              </a:ext>
            </a:extLst>
          </p:cNvPr>
          <p:cNvSpPr>
            <a:spLocks noGrp="1"/>
          </p:cNvSpPr>
          <p:nvPr>
            <p:ph idx="1"/>
          </p:nvPr>
        </p:nvSpPr>
        <p:spPr>
          <a:xfrm>
            <a:off x="630315" y="2157273"/>
            <a:ext cx="11105965" cy="4019689"/>
          </a:xfrm>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b="0" i="0" u="none" strike="noStrike" kern="1200" cap="none" spc="0" normalizeH="0" baseline="0" noProof="0" dirty="0">
                <a:ln>
                  <a:noFill/>
                </a:ln>
                <a:effectLst/>
                <a:uLnTx/>
                <a:uFillTx/>
                <a:ea typeface="+mn-ea"/>
                <a:cs typeface="+mn-cs"/>
              </a:rPr>
              <a:t>Išaiškinamas jo vakcinacijos ar persirgimo statusas.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b="0" i="0" u="none" strike="noStrike" kern="1200" cap="none" spc="0" normalizeH="0" baseline="0" noProof="0" dirty="0">
                <a:ln>
                  <a:noFill/>
                </a:ln>
                <a:effectLst/>
                <a:uLnTx/>
                <a:uFillTx/>
                <a:ea typeface="+mn-ea"/>
                <a:cs typeface="+mn-cs"/>
              </a:rPr>
              <a:t>Jei vaikas </a:t>
            </a:r>
            <a:r>
              <a:rPr kumimoji="0" lang="lt-LT" b="1" i="0" u="none" strike="noStrike" kern="1200" cap="none" spc="0" normalizeH="0" baseline="0" noProof="0" dirty="0">
                <a:ln>
                  <a:noFill/>
                </a:ln>
                <a:effectLst/>
                <a:uLnTx/>
                <a:uFillTx/>
                <a:ea typeface="+mn-ea"/>
                <a:cs typeface="+mn-cs"/>
              </a:rPr>
              <a:t>vakcinuotas arba persirgęs</a:t>
            </a:r>
            <a:r>
              <a:rPr kumimoji="0" lang="lt-LT" b="0" i="0" u="none" strike="noStrike" kern="1200" cap="none" spc="0" normalizeH="0" baseline="0" noProof="0" dirty="0">
                <a:ln>
                  <a:noFill/>
                </a:ln>
                <a:effectLst/>
                <a:uLnTx/>
                <a:uFillTx/>
                <a:ea typeface="+mn-ea"/>
                <a:cs typeface="+mn-cs"/>
              </a:rPr>
              <a:t>, izoliacija jam netaikoma, testavimas rekomenduojamas (išskyrus vaikus, kurie persirgo mažiau nei prieš </a:t>
            </a:r>
            <a:r>
              <a:rPr kumimoji="0" lang="en-US" b="0" i="0" u="none" strike="noStrike" kern="1200" cap="none" spc="0" normalizeH="0" baseline="0" noProof="0" dirty="0">
                <a:ln>
                  <a:noFill/>
                </a:ln>
                <a:effectLst/>
                <a:uLnTx/>
                <a:uFillTx/>
                <a:ea typeface="+mn-ea"/>
                <a:cs typeface="+mn-cs"/>
              </a:rPr>
              <a:t>90 </a:t>
            </a:r>
            <a:r>
              <a:rPr kumimoji="0" lang="lt-LT" b="0" i="0" u="none" strike="noStrike" kern="1200" cap="none" spc="0" normalizeH="0" baseline="0" noProof="0" dirty="0">
                <a:ln>
                  <a:noFill/>
                </a:ln>
                <a:effectLst/>
                <a:uLnTx/>
                <a:uFillTx/>
                <a:ea typeface="+mn-ea"/>
                <a:cs typeface="+mn-cs"/>
              </a:rPr>
              <a:t>dienų), testui registruojamasi </a:t>
            </a:r>
            <a:r>
              <a:rPr kumimoji="0" lang="en-US" b="0" i="0" u="none" strike="noStrike" kern="1200" cap="none" spc="0" normalizeH="0" baseline="0" noProof="0" dirty="0">
                <a:ln>
                  <a:noFill/>
                </a:ln>
                <a:effectLst/>
                <a:uLnTx/>
                <a:uFillTx/>
                <a:ea typeface="+mn-ea"/>
                <a:cs typeface="+mn-cs"/>
              </a:rPr>
              <a:t>1808.lt </a:t>
            </a:r>
            <a:r>
              <a:rPr kumimoji="0" lang="en-US" b="0" i="0" u="none" strike="noStrike" kern="1200" cap="none" spc="0" normalizeH="0" baseline="0" noProof="0" dirty="0" err="1">
                <a:ln>
                  <a:noFill/>
                </a:ln>
                <a:effectLst/>
                <a:uLnTx/>
                <a:uFillTx/>
                <a:ea typeface="+mn-ea"/>
                <a:cs typeface="+mn-cs"/>
              </a:rPr>
              <a:t>arba</a:t>
            </a:r>
            <a:r>
              <a:rPr kumimoji="0" lang="en-US" b="0" i="0" u="none" strike="noStrike" kern="1200" cap="none" spc="0" normalizeH="0" baseline="0" noProof="0" dirty="0">
                <a:ln>
                  <a:noFill/>
                </a:ln>
                <a:effectLst/>
                <a:uLnTx/>
                <a:uFillTx/>
                <a:ea typeface="+mn-ea"/>
                <a:cs typeface="+mn-cs"/>
              </a:rPr>
              <a:t> </a:t>
            </a:r>
            <a:r>
              <a:rPr kumimoji="0" lang="en-US" b="0" i="0" u="none" strike="noStrike" kern="1200" cap="none" spc="0" normalizeH="0" baseline="0" noProof="0" dirty="0" err="1">
                <a:ln>
                  <a:noFill/>
                </a:ln>
                <a:effectLst/>
                <a:uLnTx/>
                <a:uFillTx/>
                <a:ea typeface="+mn-ea"/>
                <a:cs typeface="+mn-cs"/>
              </a:rPr>
              <a:t>skambinant</a:t>
            </a:r>
            <a:r>
              <a:rPr kumimoji="0" lang="en-US" b="0" i="0" u="none" strike="noStrike" kern="1200" cap="none" spc="0" normalizeH="0" baseline="0" noProof="0" dirty="0">
                <a:ln>
                  <a:noFill/>
                </a:ln>
                <a:effectLst/>
                <a:uLnTx/>
                <a:uFillTx/>
                <a:ea typeface="+mn-ea"/>
                <a:cs typeface="+mn-cs"/>
              </a:rPr>
              <a:t> 1808.</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Jei</a:t>
            </a:r>
            <a:r>
              <a:rPr lang="en-US" dirty="0"/>
              <a:t> </a:t>
            </a:r>
            <a:r>
              <a:rPr lang="en-US" dirty="0" err="1"/>
              <a:t>vaikas</a:t>
            </a:r>
            <a:r>
              <a:rPr lang="en-US" dirty="0"/>
              <a:t> </a:t>
            </a:r>
            <a:r>
              <a:rPr lang="en-US" b="1" dirty="0" err="1"/>
              <a:t>nevakcinuotas</a:t>
            </a:r>
            <a:r>
              <a:rPr lang="en-US" b="1" dirty="0"/>
              <a:t> </a:t>
            </a:r>
            <a:r>
              <a:rPr lang="en-US" b="1" dirty="0" err="1"/>
              <a:t>arba</a:t>
            </a:r>
            <a:r>
              <a:rPr lang="en-US" b="1" dirty="0"/>
              <a:t> </a:t>
            </a:r>
            <a:r>
              <a:rPr lang="en-US" b="1" dirty="0" err="1"/>
              <a:t>nepersirg</a:t>
            </a:r>
            <a:r>
              <a:rPr lang="lt-LT" b="1" dirty="0" err="1"/>
              <a:t>ęs</a:t>
            </a:r>
            <a:r>
              <a:rPr lang="lt-LT" b="1" dirty="0"/>
              <a:t>:</a:t>
            </a:r>
          </a:p>
          <a:p>
            <a:pPr marL="0" marR="0" lvl="0" indent="0" algn="just" defTabSz="914400" rtl="0" eaLnBrk="1" fontAlgn="auto" latinLnBrk="0" hangingPunct="1">
              <a:lnSpc>
                <a:spcPct val="90000"/>
              </a:lnSpc>
              <a:spcBef>
                <a:spcPts val="1000"/>
              </a:spcBef>
              <a:spcAft>
                <a:spcPts val="0"/>
              </a:spcAft>
              <a:buClrTx/>
              <a:buSzTx/>
              <a:buNone/>
              <a:tabLst/>
              <a:defRPr/>
            </a:pPr>
            <a:r>
              <a:rPr lang="lt-LT" b="1" dirty="0"/>
              <a:t>-</a:t>
            </a:r>
            <a:r>
              <a:rPr lang="lt-LT" dirty="0"/>
              <a:t> izoliuojamas </a:t>
            </a:r>
            <a:r>
              <a:rPr lang="en-US" dirty="0"/>
              <a:t>10 </a:t>
            </a:r>
            <a:r>
              <a:rPr lang="lt-LT" dirty="0"/>
              <a:t>dienų nuo paskutinės sąlyčio dienos. Izoliavimo terminas gali būti trumpinamas, jei ne anksčiau kaip 7 izoliavimo dieną atliekamas SARS-CoV-2 PGR tyrimas ir gaunamas neigiamas rezultatas, jei vaikui nepasireiškia ūmios viršutinių kvėpavimo takų infekcijos simptomai</a:t>
            </a:r>
            <a:r>
              <a:rPr lang="en-US" dirty="0"/>
              <a:t>.</a:t>
            </a:r>
            <a:endParaRPr lang="lt-LT" dirty="0"/>
          </a:p>
          <a:p>
            <a:pPr marL="0" marR="0" lvl="0" indent="0" algn="just" defTabSz="914400" rtl="0" eaLnBrk="1" fontAlgn="auto" latinLnBrk="0" hangingPunct="1">
              <a:lnSpc>
                <a:spcPct val="90000"/>
              </a:lnSpc>
              <a:spcBef>
                <a:spcPts val="1000"/>
              </a:spcBef>
              <a:spcAft>
                <a:spcPts val="0"/>
              </a:spcAft>
              <a:buClrTx/>
              <a:buSzTx/>
              <a:buNone/>
              <a:tabLst/>
              <a:defRPr/>
            </a:pPr>
            <a:r>
              <a:rPr lang="lt-LT" dirty="0"/>
              <a:t>- jei vaikas ne anksčiau kaip 7 dieną atliko tyrimą ir gavo neigiamą rezultatą, tokiu atveju turi pranešti NVSC (https://nvsc.lrv.lt/lt/informacija-visuomenei-apie-covid-19/nvsc.lrv.lt/sutrumpinti) ir nutraukti izoliaciją. NVSC atsakymo laukti nereikia.</a:t>
            </a:r>
            <a:endParaRPr kumimoji="0" lang="lt-LT" b="1" i="0" u="none" strike="noStrike" kern="1200" cap="none" spc="0" normalizeH="0" baseline="0" noProof="0" dirty="0">
              <a:ln>
                <a:noFill/>
              </a:ln>
              <a:effectLst/>
              <a:uLnTx/>
              <a:uFillTx/>
              <a:ea typeface="+mn-ea"/>
              <a:cs typeface="+mn-cs"/>
            </a:endParaRPr>
          </a:p>
          <a:p>
            <a:endParaRPr lang="lt-LT" dirty="0"/>
          </a:p>
        </p:txBody>
      </p:sp>
    </p:spTree>
    <p:extLst>
      <p:ext uri="{BB962C8B-B14F-4D97-AF65-F5344CB8AC3E}">
        <p14:creationId xmlns:p14="http://schemas.microsoft.com/office/powerpoint/2010/main" val="388351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F87DAD-70FB-49BB-B1C8-F635A1C225EC}"/>
              </a:ext>
            </a:extLst>
          </p:cNvPr>
          <p:cNvSpPr>
            <a:spLocks noGrp="1"/>
          </p:cNvSpPr>
          <p:nvPr>
            <p:ph type="title"/>
          </p:nvPr>
        </p:nvSpPr>
        <p:spPr/>
        <p:txBody>
          <a:bodyPr/>
          <a:lstStyle/>
          <a:p>
            <a:pPr algn="ctr"/>
            <a:r>
              <a:rPr lang="en-US" dirty="0"/>
              <a:t>SVARBU!</a:t>
            </a:r>
            <a:endParaRPr lang="lt-LT" dirty="0"/>
          </a:p>
        </p:txBody>
      </p:sp>
      <p:sp>
        <p:nvSpPr>
          <p:cNvPr id="3" name="Turinio vietos rezervavimo ženklas 2">
            <a:extLst>
              <a:ext uri="{FF2B5EF4-FFF2-40B4-BE49-F238E27FC236}">
                <a16:creationId xmlns:a16="http://schemas.microsoft.com/office/drawing/2014/main" id="{B7479D97-1E47-4B99-B372-3012FF3BE931}"/>
              </a:ext>
            </a:extLst>
          </p:cNvPr>
          <p:cNvSpPr>
            <a:spLocks noGrp="1"/>
          </p:cNvSpPr>
          <p:nvPr>
            <p:ph idx="1"/>
          </p:nvPr>
        </p:nvSpPr>
        <p:spPr/>
        <p:txBody>
          <a:bodyPr/>
          <a:lstStyle/>
          <a:p>
            <a:pPr algn="just"/>
            <a:r>
              <a:rPr lang="en-US" dirty="0" err="1"/>
              <a:t>Visada</a:t>
            </a:r>
            <a:r>
              <a:rPr lang="en-US" dirty="0"/>
              <a:t> </a:t>
            </a:r>
            <a:r>
              <a:rPr lang="en-US" dirty="0" err="1"/>
              <a:t>informuoti</a:t>
            </a:r>
            <a:r>
              <a:rPr lang="en-US" dirty="0"/>
              <a:t> </a:t>
            </a:r>
            <a:r>
              <a:rPr lang="en-US" dirty="0" err="1"/>
              <a:t>ugdymo</a:t>
            </a:r>
            <a:r>
              <a:rPr lang="en-US" dirty="0"/>
              <a:t> </a:t>
            </a:r>
            <a:r>
              <a:rPr lang="lt-LT" dirty="0"/>
              <a:t>įstaigos grupės ar klasės, kurioje nustatytas patvirtintas ar įtariamas atvejis, tėvus.</a:t>
            </a:r>
          </a:p>
          <a:p>
            <a:pPr algn="just"/>
            <a:r>
              <a:rPr lang="lt-LT" dirty="0"/>
              <a:t>Iš anksto išsiaiškinti vaikų vakcinacijos arba persirgimo statusą, jei yra tokia galimybė, t. y. tėvai sutinka pateikti šiuos duomenis.</a:t>
            </a:r>
          </a:p>
          <a:p>
            <a:pPr algn="just"/>
            <a:r>
              <a:rPr lang="lt-LT" dirty="0"/>
              <a:t>Iš anksto gauti sutikimo dėl testavimo po didelės rizikos sąlyčio formas. </a:t>
            </a:r>
          </a:p>
          <a:p>
            <a:pPr algn="just"/>
            <a:r>
              <a:rPr lang="lt-LT" dirty="0"/>
              <a:t>Į sąlytį turėjusių asmenų sąrašą, perduodamą NVSC, įtraukti tik tuos asmenis, kurie turi būti izoliuojami. Kitus asmenis individualiai informuoti apie tolimesnius veiksmus.</a:t>
            </a:r>
          </a:p>
          <a:p>
            <a:endParaRPr lang="lt-LT" dirty="0"/>
          </a:p>
        </p:txBody>
      </p:sp>
    </p:spTree>
    <p:extLst>
      <p:ext uri="{BB962C8B-B14F-4D97-AF65-F5344CB8AC3E}">
        <p14:creationId xmlns:p14="http://schemas.microsoft.com/office/powerpoint/2010/main" val="40311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58240" y="0"/>
            <a:ext cx="9875520" cy="1356360"/>
          </a:xfrm>
        </p:spPr>
        <p:txBody>
          <a:bodyPr/>
          <a:lstStyle/>
          <a:p>
            <a:pPr algn="ctr"/>
            <a:r>
              <a:rPr lang="lt-LT" dirty="0"/>
              <a:t>Konkrečios situacijos ir klausimai (</a:t>
            </a:r>
            <a:r>
              <a:rPr lang="en-US" dirty="0"/>
              <a:t>1)</a:t>
            </a:r>
            <a:endParaRPr lang="lt-LT" dirty="0"/>
          </a:p>
        </p:txBody>
      </p:sp>
      <p:pic>
        <p:nvPicPr>
          <p:cNvPr id="4" name="Turinio vietos rezervavimo ženklas 3">
            <a:extLst>
              <a:ext uri="{FF2B5EF4-FFF2-40B4-BE49-F238E27FC236}">
                <a16:creationId xmlns:a16="http://schemas.microsoft.com/office/drawing/2014/main" id="{FE920005-9AA6-48B8-9483-43EF1F54BC82}"/>
              </a:ext>
            </a:extLst>
          </p:cNvPr>
          <p:cNvPicPr>
            <a:picLocks noGrp="1" noChangeAspect="1"/>
          </p:cNvPicPr>
          <p:nvPr>
            <p:ph idx="1"/>
          </p:nvPr>
        </p:nvPicPr>
        <p:blipFill>
          <a:blip r:embed="rId2"/>
          <a:stretch>
            <a:fillRect/>
          </a:stretch>
        </p:blipFill>
        <p:spPr>
          <a:xfrm>
            <a:off x="4153561" y="1126513"/>
            <a:ext cx="3884877" cy="5379062"/>
          </a:xfrm>
          <a:prstGeom prst="rect">
            <a:avLst/>
          </a:prstGeom>
        </p:spPr>
      </p:pic>
    </p:spTree>
    <p:extLst>
      <p:ext uri="{BB962C8B-B14F-4D97-AF65-F5344CB8AC3E}">
        <p14:creationId xmlns:p14="http://schemas.microsoft.com/office/powerpoint/2010/main" val="376134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41571" y="0"/>
            <a:ext cx="9875520" cy="1356360"/>
          </a:xfrm>
        </p:spPr>
        <p:txBody>
          <a:bodyPr/>
          <a:lstStyle/>
          <a:p>
            <a:pPr algn="ctr"/>
            <a:r>
              <a:rPr lang="lt-LT" dirty="0"/>
              <a:t>Konkrečios situacijos ir klausimai (</a:t>
            </a:r>
            <a:r>
              <a:rPr lang="en-US" dirty="0"/>
              <a:t>2)</a:t>
            </a:r>
            <a:endParaRPr lang="lt-LT" dirty="0"/>
          </a:p>
        </p:txBody>
      </p:sp>
      <p:pic>
        <p:nvPicPr>
          <p:cNvPr id="1028" name="Picture 4">
            <a:extLst>
              <a:ext uri="{FF2B5EF4-FFF2-40B4-BE49-F238E27FC236}">
                <a16:creationId xmlns:a16="http://schemas.microsoft.com/office/drawing/2014/main" id="{C158ADD0-E68D-499B-BA5D-9086DEC64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5449" y="1072111"/>
            <a:ext cx="3937926" cy="545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31199"/>
      </p:ext>
    </p:extLst>
  </p:cSld>
  <p:clrMapOvr>
    <a:masterClrMapping/>
  </p:clrMapOvr>
</p:sld>
</file>

<file path=ppt/theme/theme1.xml><?xml version="1.0" encoding="utf-8"?>
<a:theme xmlns:a="http://schemas.openxmlformats.org/drawingml/2006/main" name="Pagrindas">
  <a:themeElements>
    <a:clrScheme name="Pagrinda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agri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grinda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TM03457444[[fn=Pagrindas]]</Template>
  <TotalTime>157</TotalTime>
  <Words>834</Words>
  <Application>Microsoft Office PowerPoint</Application>
  <PresentationFormat>Plačiaekranė</PresentationFormat>
  <Paragraphs>36</Paragraphs>
  <Slides>10</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10</vt:i4>
      </vt:variant>
    </vt:vector>
  </HeadingPairs>
  <TitlesOfParts>
    <vt:vector size="13" baseType="lpstr">
      <vt:lpstr>Arial</vt:lpstr>
      <vt:lpstr>Corbel</vt:lpstr>
      <vt:lpstr>Pagrindas</vt:lpstr>
      <vt:lpstr>Didelės rizikos sąlytį turėjusių asmenų izoliavimas</vt:lpstr>
      <vt:lpstr>Jei sąlytį turėjo vakcinuotas arba persirgęs ugdymo įstaigos darbuotojas</vt:lpstr>
      <vt:lpstr>Jei sąlytį turėjo nevakcinuotas arba nepersirgęs ugdymo įstaigos darbuotojas</vt:lpstr>
      <vt:lpstr>Jei sąlytį ugdymo įstaigoje turėjo vaikas, besimokantis pagal ikimokyklinio ar priešmokyklinio ugdymo programą</vt:lpstr>
      <vt:lpstr>Jei sąlytį ugdymo įstaigoje turėjo vaikas, besimokantis pagal pradinio, vidurinio ar pagrindinio ugdymo programą </vt:lpstr>
      <vt:lpstr>Jei sąlytį ne ugdymo įstaigoje turėjo vaikas, besimokantis pagal ikimokyklinio, priešmokyklinio, pradinio, vidurinio ar pagrindinio mokymo programą</vt:lpstr>
      <vt:lpstr>SVARBU!</vt:lpstr>
      <vt:lpstr>Konkrečios situacijos ir klausimai (1)</vt:lpstr>
      <vt:lpstr>Konkrečios situacijos ir klausimai (2)</vt:lpstr>
      <vt:lpstr>Konkrečios situacijos ir klausimai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Didelės rizikos sąlytį turėjusių asmenų izoliavimas</dc:title>
  <dc:creator>Ginreta Megelinskienė</dc:creator>
  <cp:lastModifiedBy>2HP450G6_Vite</cp:lastModifiedBy>
  <cp:revision>33</cp:revision>
  <dcterms:created xsi:type="dcterms:W3CDTF">2021-10-06T08:06:22Z</dcterms:created>
  <dcterms:modified xsi:type="dcterms:W3CDTF">2021-10-08T11:25:59Z</dcterms:modified>
</cp:coreProperties>
</file>