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6" d="100"/>
          <a:sy n="86" d="100"/>
        </p:scale>
        <p:origin x="51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r>
              <a:rPr lang="lt-LT" b="1" dirty="0">
                <a:solidFill>
                  <a:schemeClr val="tx1"/>
                </a:solidFill>
                <a:latin typeface="Times New Roman" panose="02020603050405020304" pitchFamily="18" charset="0"/>
                <a:cs typeface="Times New Roman" panose="02020603050405020304" pitchFamily="18" charset="0"/>
              </a:rPr>
              <a:t>MOKINIŲ</a:t>
            </a:r>
            <a:r>
              <a:rPr lang="lt-LT" b="1" baseline="0" dirty="0">
                <a:solidFill>
                  <a:schemeClr val="tx1"/>
                </a:solidFill>
                <a:latin typeface="Times New Roman" panose="02020603050405020304" pitchFamily="18" charset="0"/>
                <a:cs typeface="Times New Roman" panose="02020603050405020304" pitchFamily="18" charset="0"/>
              </a:rPr>
              <a:t> PASISKIRSTYMAS PAGAL KŪNO MASĖS INDEKSĄ 2019 M. (PROC.)</a:t>
            </a:r>
            <a:endParaRPr lang="en-US" b="1"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endParaRPr lang="lt-LT"/>
        </a:p>
      </c:txPr>
    </c:title>
    <c:autoTitleDeleted val="0"/>
    <c:plotArea>
      <c:layout/>
      <c:pieChart>
        <c:varyColors val="1"/>
        <c:ser>
          <c:idx val="0"/>
          <c:order val="0"/>
          <c:tx>
            <c:strRef>
              <c:f>Lapas1!$B$1</c:f>
              <c:strCache>
                <c:ptCount val="1"/>
                <c:pt idx="0">
                  <c:v>Stulpelis1</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ADBC-45B7-B28E-E0EE6651C99E}"/>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ADBC-45B7-B28E-E0EE6651C99E}"/>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ADBC-45B7-B28E-E0EE6651C99E}"/>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ADBC-45B7-B28E-E0EE6651C99E}"/>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lt-LT"/>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4"/>
                <c:pt idx="0">
                  <c:v>Vaikų, turinčių per mažą KMI, dalis (%)</c:v>
                </c:pt>
                <c:pt idx="1">
                  <c:v>Vaikų, turinčių normalų KMI, dalis (%)</c:v>
                </c:pt>
                <c:pt idx="2">
                  <c:v>Vaikų turinčių didelį KMI, dalis (anstvoris) (%)</c:v>
                </c:pt>
                <c:pt idx="3">
                  <c:v>Vaikų, turinčių labai didelį KMI, dalis (nutukimas) (%)</c:v>
                </c:pt>
              </c:strCache>
            </c:strRef>
          </c:cat>
          <c:val>
            <c:numRef>
              <c:f>Lapas1!$B$2:$B$5</c:f>
              <c:numCache>
                <c:formatCode>General</c:formatCode>
                <c:ptCount val="4"/>
                <c:pt idx="0">
                  <c:v>12.54</c:v>
                </c:pt>
                <c:pt idx="1">
                  <c:v>64.61</c:v>
                </c:pt>
                <c:pt idx="2">
                  <c:v>14.9</c:v>
                </c:pt>
                <c:pt idx="3">
                  <c:v>5.91</c:v>
                </c:pt>
              </c:numCache>
            </c:numRef>
          </c:val>
          <c:extLst>
            <c:ext xmlns:c16="http://schemas.microsoft.com/office/drawing/2014/chart" uri="{C3380CC4-5D6E-409C-BE32-E72D297353CC}">
              <c16:uniqueId val="{00000000-E4DA-4A50-863A-6A723FB2BFD9}"/>
            </c:ext>
          </c:extLst>
        </c:ser>
        <c:ser>
          <c:idx val="1"/>
          <c:order val="1"/>
          <c:tx>
            <c:strRef>
              <c:f>Lapas1!$C$1</c:f>
              <c:strCache>
                <c:ptCount val="1"/>
                <c:pt idx="0">
                  <c:v>Stulpelis2</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9-ADBC-45B7-B28E-E0EE6651C99E}"/>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B-ADBC-45B7-B28E-E0EE6651C99E}"/>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D-ADBC-45B7-B28E-E0EE6651C99E}"/>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F-ADBC-45B7-B28E-E0EE6651C99E}"/>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lt-LT"/>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4"/>
                <c:pt idx="0">
                  <c:v>Vaikų, turinčių per mažą KMI, dalis (%)</c:v>
                </c:pt>
                <c:pt idx="1">
                  <c:v>Vaikų, turinčių normalų KMI, dalis (%)</c:v>
                </c:pt>
                <c:pt idx="2">
                  <c:v>Vaikų turinčių didelį KMI, dalis (anstvoris) (%)</c:v>
                </c:pt>
                <c:pt idx="3">
                  <c:v>Vaikų, turinčių labai didelį KMI, dalis (nutukimas) (%)</c:v>
                </c:pt>
              </c:strCache>
            </c:strRef>
          </c:cat>
          <c:val>
            <c:numRef>
              <c:f>Lapas1!$C$2:$C$5</c:f>
              <c:numCache>
                <c:formatCode>General</c:formatCode>
                <c:ptCount val="4"/>
              </c:numCache>
            </c:numRef>
          </c:val>
          <c:extLst>
            <c:ext xmlns:c16="http://schemas.microsoft.com/office/drawing/2014/chart" uri="{C3380CC4-5D6E-409C-BE32-E72D297353CC}">
              <c16:uniqueId val="{00000001-E4DA-4A50-863A-6A723FB2BFD9}"/>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lt-LT" sz="2400" b="1" dirty="0">
                <a:solidFill>
                  <a:schemeClr val="tx1"/>
                </a:solidFill>
                <a:latin typeface="Times New Roman" panose="02020603050405020304" pitchFamily="18" charset="0"/>
                <a:cs typeface="Times New Roman" panose="02020603050405020304" pitchFamily="18" charset="0"/>
              </a:rPr>
              <a:t>Mokinių</a:t>
            </a:r>
            <a:r>
              <a:rPr lang="lt-LT" sz="2400" b="1" baseline="0" dirty="0">
                <a:solidFill>
                  <a:schemeClr val="tx1"/>
                </a:solidFill>
                <a:latin typeface="Times New Roman" panose="02020603050405020304" pitchFamily="18" charset="0"/>
                <a:cs typeface="Times New Roman" panose="02020603050405020304" pitchFamily="18" charset="0"/>
              </a:rPr>
              <a:t> dalis, turinčių žandikaulių ir pavienių dantų </a:t>
            </a:r>
            <a:r>
              <a:rPr lang="lt-LT" sz="2400" b="1" baseline="0" dirty="0" err="1">
                <a:solidFill>
                  <a:schemeClr val="tx1"/>
                </a:solidFill>
                <a:latin typeface="Times New Roman" panose="02020603050405020304" pitchFamily="18" charset="0"/>
                <a:cs typeface="Times New Roman" panose="02020603050405020304" pitchFamily="18" charset="0"/>
              </a:rPr>
              <a:t>sąkandžio</a:t>
            </a:r>
            <a:r>
              <a:rPr lang="lt-LT" sz="2400" b="1" baseline="0" dirty="0">
                <a:solidFill>
                  <a:schemeClr val="tx1"/>
                </a:solidFill>
                <a:latin typeface="Times New Roman" panose="02020603050405020304" pitchFamily="18" charset="0"/>
                <a:cs typeface="Times New Roman" panose="02020603050405020304" pitchFamily="18" charset="0"/>
              </a:rPr>
              <a:t> patologiją 2019 m. (proc.)</a:t>
            </a:r>
            <a:endParaRPr lang="lt-LT" sz="2400" b="1" dirty="0">
              <a:solidFill>
                <a:schemeClr val="tx1"/>
              </a:solidFill>
              <a:latin typeface="Times New Roman" panose="02020603050405020304" pitchFamily="18" charset="0"/>
              <a:cs typeface="Times New Roman" panose="02020603050405020304" pitchFamily="18" charset="0"/>
            </a:endParaRPr>
          </a:p>
        </c:rich>
      </c:tx>
      <c:layout>
        <c:manualLayout>
          <c:xMode val="edge"/>
          <c:yMode val="edge"/>
          <c:x val="0.13466478374985738"/>
          <c:y val="5.8372849914210293E-3"/>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barChart>
        <c:barDir val="col"/>
        <c:grouping val="clustered"/>
        <c:varyColors val="0"/>
        <c:ser>
          <c:idx val="0"/>
          <c:order val="0"/>
          <c:tx>
            <c:strRef>
              <c:f>Lapas1!$B$1</c:f>
              <c:strCache>
                <c:ptCount val="1"/>
                <c:pt idx="0">
                  <c:v>Vaikų, turinčių žandikaulių patologiją</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Lapas1!$A$2:$A$9</c:f>
              <c:strCache>
                <c:ptCount val="8"/>
                <c:pt idx="0">
                  <c:v>1 klasė</c:v>
                </c:pt>
                <c:pt idx="1">
                  <c:v>2 klasė</c:v>
                </c:pt>
                <c:pt idx="2">
                  <c:v>3 klasė</c:v>
                </c:pt>
                <c:pt idx="3">
                  <c:v>4 klasė</c:v>
                </c:pt>
                <c:pt idx="4">
                  <c:v>5 klasė</c:v>
                </c:pt>
                <c:pt idx="5">
                  <c:v>6 klasė</c:v>
                </c:pt>
                <c:pt idx="6">
                  <c:v>7 klasė</c:v>
                </c:pt>
                <c:pt idx="7">
                  <c:v>8 klasė</c:v>
                </c:pt>
              </c:strCache>
            </c:strRef>
          </c:cat>
          <c:val>
            <c:numRef>
              <c:f>Lapas1!$B$2:$B$9</c:f>
              <c:numCache>
                <c:formatCode>General</c:formatCode>
                <c:ptCount val="8"/>
                <c:pt idx="0">
                  <c:v>12</c:v>
                </c:pt>
                <c:pt idx="1">
                  <c:v>21.88</c:v>
                </c:pt>
                <c:pt idx="2">
                  <c:v>31.08</c:v>
                </c:pt>
                <c:pt idx="3">
                  <c:v>11.63</c:v>
                </c:pt>
                <c:pt idx="4">
                  <c:v>18.84</c:v>
                </c:pt>
                <c:pt idx="5">
                  <c:v>25.58</c:v>
                </c:pt>
                <c:pt idx="6">
                  <c:v>15.38</c:v>
                </c:pt>
                <c:pt idx="7">
                  <c:v>18.18</c:v>
                </c:pt>
              </c:numCache>
            </c:numRef>
          </c:val>
          <c:extLst>
            <c:ext xmlns:c16="http://schemas.microsoft.com/office/drawing/2014/chart" uri="{C3380CC4-5D6E-409C-BE32-E72D297353CC}">
              <c16:uniqueId val="{00000000-6814-46A5-8786-9E4B22E6AF0F}"/>
            </c:ext>
          </c:extLst>
        </c:ser>
        <c:ser>
          <c:idx val="1"/>
          <c:order val="1"/>
          <c:tx>
            <c:strRef>
              <c:f>Lapas1!$C$1</c:f>
              <c:strCache>
                <c:ptCount val="1"/>
                <c:pt idx="0">
                  <c:v>Vaikų, turinčių pavienių dantų sąkandžio patologiją</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Lapas1!$A$2:$A$9</c:f>
              <c:strCache>
                <c:ptCount val="8"/>
                <c:pt idx="0">
                  <c:v>1 klasė</c:v>
                </c:pt>
                <c:pt idx="1">
                  <c:v>2 klasė</c:v>
                </c:pt>
                <c:pt idx="2">
                  <c:v>3 klasė</c:v>
                </c:pt>
                <c:pt idx="3">
                  <c:v>4 klasė</c:v>
                </c:pt>
                <c:pt idx="4">
                  <c:v>5 klasė</c:v>
                </c:pt>
                <c:pt idx="5">
                  <c:v>6 klasė</c:v>
                </c:pt>
                <c:pt idx="6">
                  <c:v>7 klasė</c:v>
                </c:pt>
                <c:pt idx="7">
                  <c:v>8 klasė</c:v>
                </c:pt>
              </c:strCache>
            </c:strRef>
          </c:cat>
          <c:val>
            <c:numRef>
              <c:f>Lapas1!$C$2:$C$9</c:f>
              <c:numCache>
                <c:formatCode>General</c:formatCode>
                <c:ptCount val="8"/>
                <c:pt idx="0">
                  <c:v>10.67</c:v>
                </c:pt>
                <c:pt idx="1">
                  <c:v>23.44</c:v>
                </c:pt>
                <c:pt idx="2">
                  <c:v>29.73</c:v>
                </c:pt>
                <c:pt idx="3">
                  <c:v>25.58</c:v>
                </c:pt>
                <c:pt idx="4">
                  <c:v>21.74</c:v>
                </c:pt>
                <c:pt idx="5">
                  <c:v>20.93</c:v>
                </c:pt>
                <c:pt idx="6">
                  <c:v>23.08</c:v>
                </c:pt>
                <c:pt idx="7">
                  <c:v>18.18</c:v>
                </c:pt>
              </c:numCache>
            </c:numRef>
          </c:val>
          <c:extLst>
            <c:ext xmlns:c16="http://schemas.microsoft.com/office/drawing/2014/chart" uri="{C3380CC4-5D6E-409C-BE32-E72D297353CC}">
              <c16:uniqueId val="{00000001-6814-46A5-8786-9E4B22E6AF0F}"/>
            </c:ext>
          </c:extLst>
        </c:ser>
        <c:ser>
          <c:idx val="2"/>
          <c:order val="2"/>
          <c:tx>
            <c:strRef>
              <c:f>Lapas1!$D$1</c:f>
              <c:strCache>
                <c:ptCount val="1"/>
                <c:pt idx="0">
                  <c:v>3 seka</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Lapas1!$A$2:$A$9</c:f>
              <c:strCache>
                <c:ptCount val="8"/>
                <c:pt idx="0">
                  <c:v>1 klasė</c:v>
                </c:pt>
                <c:pt idx="1">
                  <c:v>2 klasė</c:v>
                </c:pt>
                <c:pt idx="2">
                  <c:v>3 klasė</c:v>
                </c:pt>
                <c:pt idx="3">
                  <c:v>4 klasė</c:v>
                </c:pt>
                <c:pt idx="4">
                  <c:v>5 klasė</c:v>
                </c:pt>
                <c:pt idx="5">
                  <c:v>6 klasė</c:v>
                </c:pt>
                <c:pt idx="6">
                  <c:v>7 klasė</c:v>
                </c:pt>
                <c:pt idx="7">
                  <c:v>8 klasė</c:v>
                </c:pt>
              </c:strCache>
            </c:strRef>
          </c:cat>
          <c:val>
            <c:numRef>
              <c:f>Lapas1!$D$2:$D$9</c:f>
              <c:numCache>
                <c:formatCode>General</c:formatCode>
                <c:ptCount val="8"/>
              </c:numCache>
            </c:numRef>
          </c:val>
          <c:extLst>
            <c:ext xmlns:c16="http://schemas.microsoft.com/office/drawing/2014/chart" uri="{C3380CC4-5D6E-409C-BE32-E72D297353CC}">
              <c16:uniqueId val="{00000002-6814-46A5-8786-9E4B22E6AF0F}"/>
            </c:ext>
          </c:extLst>
        </c:ser>
        <c:dLbls>
          <c:dLblPos val="outEnd"/>
          <c:showLegendKey val="0"/>
          <c:showVal val="1"/>
          <c:showCatName val="0"/>
          <c:showSerName val="0"/>
          <c:showPercent val="0"/>
          <c:showBubbleSize val="0"/>
        </c:dLbls>
        <c:gapWidth val="219"/>
        <c:overlap val="-27"/>
        <c:axId val="419489992"/>
        <c:axId val="419486712"/>
      </c:barChart>
      <c:catAx>
        <c:axId val="4194899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419486712"/>
        <c:crosses val="autoZero"/>
        <c:auto val="1"/>
        <c:lblAlgn val="ctr"/>
        <c:lblOffset val="100"/>
        <c:noMultiLvlLbl val="0"/>
      </c:catAx>
      <c:valAx>
        <c:axId val="4194867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lt-LT"/>
          </a:p>
        </c:txPr>
        <c:crossAx val="419489992"/>
        <c:crosses val="autoZero"/>
        <c:crossBetween val="between"/>
      </c:valAx>
      <c:spPr>
        <a:noFill/>
        <a:ln>
          <a:noFill/>
        </a:ln>
        <a:effectLst/>
      </c:spPr>
    </c:plotArea>
    <c:legend>
      <c:legendPos val="b"/>
      <c:legendEntry>
        <c:idx val="2"/>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solidFill>
                <a:latin typeface="Times New Roman" panose="02020603050405020304" pitchFamily="18" charset="0"/>
                <a:ea typeface="+mn-ea"/>
                <a:cs typeface="Times New Roman" panose="02020603050405020304" pitchFamily="18" charset="0"/>
              </a:defRPr>
            </a:pPr>
            <a:r>
              <a:rPr lang="lt-LT" sz="2400" b="1" dirty="0">
                <a:solidFill>
                  <a:schemeClr val="tx1"/>
                </a:solidFill>
                <a:latin typeface="Times New Roman" panose="02020603050405020304" pitchFamily="18" charset="0"/>
                <a:cs typeface="Times New Roman" panose="02020603050405020304" pitchFamily="18" charset="0"/>
              </a:rPr>
              <a:t>Mokinių dalis (</a:t>
            </a:r>
            <a:r>
              <a:rPr lang="en-US" sz="2400" b="1" dirty="0">
                <a:solidFill>
                  <a:schemeClr val="tx1"/>
                </a:solidFill>
                <a:latin typeface="Times New Roman" panose="02020603050405020304" pitchFamily="18" charset="0"/>
                <a:cs typeface="Times New Roman" panose="02020603050405020304" pitchFamily="18" charset="0"/>
              </a:rPr>
              <a:t>%</a:t>
            </a:r>
            <a:r>
              <a:rPr lang="lt-LT" sz="2400" b="1" dirty="0">
                <a:solidFill>
                  <a:schemeClr val="tx1"/>
                </a:solidFill>
                <a:latin typeface="Times New Roman" panose="02020603050405020304" pitchFamily="18" charset="0"/>
                <a:cs typeface="Times New Roman" panose="02020603050405020304" pitchFamily="18" charset="0"/>
              </a:rPr>
              <a:t>) pagal fizinio ugdymo grupes 2019 m.</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barChart>
        <c:barDir val="col"/>
        <c:grouping val="clustered"/>
        <c:varyColors val="0"/>
        <c:ser>
          <c:idx val="0"/>
          <c:order val="0"/>
          <c:tx>
            <c:strRef>
              <c:f>Lapas1!$B$1</c:f>
              <c:strCache>
                <c:ptCount val="1"/>
                <c:pt idx="0">
                  <c:v>Vaikų, priskiriamų pagrindinei fizinio ugdymo grupei, dalis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3"/>
                <c:pt idx="0">
                  <c:v>Pagrindinė</c:v>
                </c:pt>
                <c:pt idx="1">
                  <c:v>Parengiamoji</c:v>
                </c:pt>
                <c:pt idx="2">
                  <c:v>Specialioji</c:v>
                </c:pt>
              </c:strCache>
            </c:strRef>
          </c:cat>
          <c:val>
            <c:numRef>
              <c:f>Lapas1!$B$2:$B$5</c:f>
              <c:numCache>
                <c:formatCode>General</c:formatCode>
                <c:ptCount val="4"/>
                <c:pt idx="0">
                  <c:v>98.39</c:v>
                </c:pt>
              </c:numCache>
            </c:numRef>
          </c:val>
          <c:extLst>
            <c:ext xmlns:c16="http://schemas.microsoft.com/office/drawing/2014/chart" uri="{C3380CC4-5D6E-409C-BE32-E72D297353CC}">
              <c16:uniqueId val="{00000000-9DE8-450B-B90B-59320412A484}"/>
            </c:ext>
          </c:extLst>
        </c:ser>
        <c:ser>
          <c:idx val="1"/>
          <c:order val="1"/>
          <c:tx>
            <c:strRef>
              <c:f>Lapas1!$C$1</c:f>
              <c:strCache>
                <c:ptCount val="1"/>
                <c:pt idx="0">
                  <c:v>Vaikų, priskiriamų parengiamajai fizinio ugdymo grupei, dalis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3"/>
                <c:pt idx="0">
                  <c:v>Pagrindinė</c:v>
                </c:pt>
                <c:pt idx="1">
                  <c:v>Parengiamoji</c:v>
                </c:pt>
                <c:pt idx="2">
                  <c:v>Specialioji</c:v>
                </c:pt>
              </c:strCache>
            </c:strRef>
          </c:cat>
          <c:val>
            <c:numRef>
              <c:f>Lapas1!$C$2:$C$5</c:f>
              <c:numCache>
                <c:formatCode>General</c:formatCode>
                <c:ptCount val="4"/>
                <c:pt idx="1">
                  <c:v>8.31</c:v>
                </c:pt>
              </c:numCache>
            </c:numRef>
          </c:val>
          <c:extLst>
            <c:ext xmlns:c16="http://schemas.microsoft.com/office/drawing/2014/chart" uri="{C3380CC4-5D6E-409C-BE32-E72D297353CC}">
              <c16:uniqueId val="{00000001-9DE8-450B-B90B-59320412A484}"/>
            </c:ext>
          </c:extLst>
        </c:ser>
        <c:ser>
          <c:idx val="2"/>
          <c:order val="2"/>
          <c:tx>
            <c:strRef>
              <c:f>Lapas1!$D$1</c:f>
              <c:strCache>
                <c:ptCount val="1"/>
                <c:pt idx="0">
                  <c:v>Vaikų, priskiriamų specialiajai fizinio ugdymo grupei, dalis (%)</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3"/>
                <c:pt idx="0">
                  <c:v>Pagrindinė</c:v>
                </c:pt>
                <c:pt idx="1">
                  <c:v>Parengiamoji</c:v>
                </c:pt>
                <c:pt idx="2">
                  <c:v>Specialioji</c:v>
                </c:pt>
              </c:strCache>
            </c:strRef>
          </c:cat>
          <c:val>
            <c:numRef>
              <c:f>Lapas1!$D$2:$D$5</c:f>
              <c:numCache>
                <c:formatCode>General</c:formatCode>
                <c:ptCount val="4"/>
                <c:pt idx="2">
                  <c:v>2</c:v>
                </c:pt>
              </c:numCache>
            </c:numRef>
          </c:val>
          <c:extLst>
            <c:ext xmlns:c16="http://schemas.microsoft.com/office/drawing/2014/chart" uri="{C3380CC4-5D6E-409C-BE32-E72D297353CC}">
              <c16:uniqueId val="{00000002-9DE8-450B-B90B-59320412A484}"/>
            </c:ext>
          </c:extLst>
        </c:ser>
        <c:dLbls>
          <c:dLblPos val="outEnd"/>
          <c:showLegendKey val="0"/>
          <c:showVal val="1"/>
          <c:showCatName val="0"/>
          <c:showSerName val="0"/>
          <c:showPercent val="0"/>
          <c:showBubbleSize val="0"/>
        </c:dLbls>
        <c:gapWidth val="219"/>
        <c:overlap val="-27"/>
        <c:axId val="432001376"/>
        <c:axId val="432001704"/>
      </c:barChart>
      <c:catAx>
        <c:axId val="432001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432001704"/>
        <c:crosses val="autoZero"/>
        <c:auto val="1"/>
        <c:lblAlgn val="ctr"/>
        <c:lblOffset val="100"/>
        <c:noMultiLvlLbl val="0"/>
      </c:catAx>
      <c:valAx>
        <c:axId val="4320017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4320013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Pavadinimas 1"/>
          <p:cNvSpPr>
            <a:spLocks noGrp="1"/>
          </p:cNvSpPr>
          <p:nvPr>
            <p:ph type="ctrTitle"/>
          </p:nvPr>
        </p:nvSpPr>
        <p:spPr>
          <a:xfrm>
            <a:off x="1524000" y="1122363"/>
            <a:ext cx="9144000" cy="2387600"/>
          </a:xfrm>
        </p:spPr>
        <p:txBody>
          <a:bodyPr anchor="b"/>
          <a:lstStyle>
            <a:lvl1pPr algn="ctr">
              <a:defRPr sz="6000"/>
            </a:lvl1pPr>
          </a:lstStyle>
          <a:p>
            <a:r>
              <a:rPr lang="lt-LT"/>
              <a:t>Spustelėję redag. ruoš. pavad. stilių</a:t>
            </a:r>
          </a:p>
        </p:txBody>
      </p:sp>
      <p:sp>
        <p:nvSpPr>
          <p:cNvPr id="3" name="Antrinis pavadinima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a:t>Spustelėkite norėdami redaguoti šablono paantraštės stilių</a:t>
            </a:r>
          </a:p>
        </p:txBody>
      </p:sp>
      <p:sp>
        <p:nvSpPr>
          <p:cNvPr id="4" name="Datos vietos rezervavimo ženklas 3"/>
          <p:cNvSpPr>
            <a:spLocks noGrp="1"/>
          </p:cNvSpPr>
          <p:nvPr>
            <p:ph type="dt" sz="half" idx="10"/>
          </p:nvPr>
        </p:nvSpPr>
        <p:spPr/>
        <p:txBody>
          <a:bodyPr/>
          <a:lstStyle/>
          <a:p>
            <a:fld id="{7E40A9D0-DCFE-493F-8092-CDCEDAA04C97}" type="datetimeFigureOut">
              <a:rPr lang="lt-LT" smtClean="0"/>
              <a:t>2020-06-29</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40994044-8E97-4283-966A-AB2BFBFB2C96}" type="slidenum">
              <a:rPr lang="lt-LT" smtClean="0"/>
              <a:t>‹#›</a:t>
            </a:fld>
            <a:endParaRPr lang="lt-LT"/>
          </a:p>
        </p:txBody>
      </p:sp>
    </p:spTree>
    <p:extLst>
      <p:ext uri="{BB962C8B-B14F-4D97-AF65-F5344CB8AC3E}">
        <p14:creationId xmlns:p14="http://schemas.microsoft.com/office/powerpoint/2010/main" val="59167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a:t>Spustelėję redag. ruoš. pavad. stilių</a:t>
            </a:r>
          </a:p>
        </p:txBody>
      </p:sp>
      <p:sp>
        <p:nvSpPr>
          <p:cNvPr id="3" name="Vertikalaus teksto vietos rezervavimo ženklas 2"/>
          <p:cNvSpPr>
            <a:spLocks noGrp="1"/>
          </p:cNvSpPr>
          <p:nvPr>
            <p:ph type="body" orient="vert" idx="1"/>
          </p:nvPr>
        </p:nvSpPr>
        <p:spPr/>
        <p:txBody>
          <a:bodyPr vert="eaVert"/>
          <a:lstStyle/>
          <a:p>
            <a:pPr lvl="0"/>
            <a:r>
              <a:rPr lang="lt-LT"/>
              <a:t>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p:cNvSpPr>
            <a:spLocks noGrp="1"/>
          </p:cNvSpPr>
          <p:nvPr>
            <p:ph type="dt" sz="half" idx="10"/>
          </p:nvPr>
        </p:nvSpPr>
        <p:spPr/>
        <p:txBody>
          <a:bodyPr/>
          <a:lstStyle/>
          <a:p>
            <a:fld id="{7E40A9D0-DCFE-493F-8092-CDCEDAA04C97}" type="datetimeFigureOut">
              <a:rPr lang="lt-LT" smtClean="0"/>
              <a:t>2020-06-29</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40994044-8E97-4283-966A-AB2BFBFB2C96}" type="slidenum">
              <a:rPr lang="lt-LT" smtClean="0"/>
              <a:t>‹#›</a:t>
            </a:fld>
            <a:endParaRPr lang="lt-LT"/>
          </a:p>
        </p:txBody>
      </p:sp>
    </p:spTree>
    <p:extLst>
      <p:ext uri="{BB962C8B-B14F-4D97-AF65-F5344CB8AC3E}">
        <p14:creationId xmlns:p14="http://schemas.microsoft.com/office/powerpoint/2010/main" val="2552499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8724900" y="365125"/>
            <a:ext cx="2628900" cy="5811838"/>
          </a:xfrm>
        </p:spPr>
        <p:txBody>
          <a:bodyPr vert="eaVert"/>
          <a:lstStyle/>
          <a:p>
            <a:r>
              <a:rPr lang="lt-LT"/>
              <a:t>Spustelėję redag. ruoš. pavad. stilių</a:t>
            </a:r>
          </a:p>
        </p:txBody>
      </p:sp>
      <p:sp>
        <p:nvSpPr>
          <p:cNvPr id="3" name="Vertikalaus teksto vietos rezervavimo ženklas 2"/>
          <p:cNvSpPr>
            <a:spLocks noGrp="1"/>
          </p:cNvSpPr>
          <p:nvPr>
            <p:ph type="body" orient="vert" idx="1"/>
          </p:nvPr>
        </p:nvSpPr>
        <p:spPr>
          <a:xfrm>
            <a:off x="838200" y="365125"/>
            <a:ext cx="7734300" cy="5811838"/>
          </a:xfrm>
        </p:spPr>
        <p:txBody>
          <a:bodyPr vert="eaVert"/>
          <a:lstStyle/>
          <a:p>
            <a:pPr lvl="0"/>
            <a:r>
              <a:rPr lang="lt-LT"/>
              <a:t>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p:cNvSpPr>
            <a:spLocks noGrp="1"/>
          </p:cNvSpPr>
          <p:nvPr>
            <p:ph type="dt" sz="half" idx="10"/>
          </p:nvPr>
        </p:nvSpPr>
        <p:spPr/>
        <p:txBody>
          <a:bodyPr/>
          <a:lstStyle/>
          <a:p>
            <a:fld id="{7E40A9D0-DCFE-493F-8092-CDCEDAA04C97}" type="datetimeFigureOut">
              <a:rPr lang="lt-LT" smtClean="0"/>
              <a:t>2020-06-29</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40994044-8E97-4283-966A-AB2BFBFB2C96}" type="slidenum">
              <a:rPr lang="lt-LT" smtClean="0"/>
              <a:t>‹#›</a:t>
            </a:fld>
            <a:endParaRPr lang="lt-LT"/>
          </a:p>
        </p:txBody>
      </p:sp>
    </p:spTree>
    <p:extLst>
      <p:ext uri="{BB962C8B-B14F-4D97-AF65-F5344CB8AC3E}">
        <p14:creationId xmlns:p14="http://schemas.microsoft.com/office/powerpoint/2010/main" val="3676052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a:t>Spustelėję redag. ruoš. pavad. stilių</a:t>
            </a:r>
          </a:p>
        </p:txBody>
      </p:sp>
      <p:sp>
        <p:nvSpPr>
          <p:cNvPr id="3" name="Turinio vietos rezervavimo ženklas 2"/>
          <p:cNvSpPr>
            <a:spLocks noGrp="1"/>
          </p:cNvSpPr>
          <p:nvPr>
            <p:ph idx="1"/>
          </p:nvPr>
        </p:nvSpPr>
        <p:spPr/>
        <p:txBody>
          <a:bodyPr/>
          <a:lstStyle/>
          <a:p>
            <a:pPr lvl="0"/>
            <a:r>
              <a:rPr lang="lt-LT"/>
              <a:t>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p:cNvSpPr>
            <a:spLocks noGrp="1"/>
          </p:cNvSpPr>
          <p:nvPr>
            <p:ph type="dt" sz="half" idx="10"/>
          </p:nvPr>
        </p:nvSpPr>
        <p:spPr/>
        <p:txBody>
          <a:bodyPr/>
          <a:lstStyle/>
          <a:p>
            <a:fld id="{7E40A9D0-DCFE-493F-8092-CDCEDAA04C97}" type="datetimeFigureOut">
              <a:rPr lang="lt-LT" smtClean="0"/>
              <a:t>2020-06-29</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40994044-8E97-4283-966A-AB2BFBFB2C96}" type="slidenum">
              <a:rPr lang="lt-LT" smtClean="0"/>
              <a:t>‹#›</a:t>
            </a:fld>
            <a:endParaRPr lang="lt-LT"/>
          </a:p>
        </p:txBody>
      </p:sp>
    </p:spTree>
    <p:extLst>
      <p:ext uri="{BB962C8B-B14F-4D97-AF65-F5344CB8AC3E}">
        <p14:creationId xmlns:p14="http://schemas.microsoft.com/office/powerpoint/2010/main" val="4282447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1850" y="1709738"/>
            <a:ext cx="10515600" cy="2852737"/>
          </a:xfrm>
        </p:spPr>
        <p:txBody>
          <a:bodyPr anchor="b"/>
          <a:lstStyle>
            <a:lvl1pPr>
              <a:defRPr sz="6000"/>
            </a:lvl1pPr>
          </a:lstStyle>
          <a:p>
            <a:r>
              <a:rPr lang="lt-LT"/>
              <a:t>Spustelėję redag. ruoš. pavad. stilių</a:t>
            </a:r>
          </a:p>
        </p:txBody>
      </p:sp>
      <p:sp>
        <p:nvSpPr>
          <p:cNvPr id="3" name="Teksto vietos rezervavimo ženklas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a:t>Redaguoti šablono teksto stilius</a:t>
            </a:r>
          </a:p>
        </p:txBody>
      </p:sp>
      <p:sp>
        <p:nvSpPr>
          <p:cNvPr id="4" name="Datos vietos rezervavimo ženklas 3"/>
          <p:cNvSpPr>
            <a:spLocks noGrp="1"/>
          </p:cNvSpPr>
          <p:nvPr>
            <p:ph type="dt" sz="half" idx="10"/>
          </p:nvPr>
        </p:nvSpPr>
        <p:spPr/>
        <p:txBody>
          <a:bodyPr/>
          <a:lstStyle/>
          <a:p>
            <a:fld id="{7E40A9D0-DCFE-493F-8092-CDCEDAA04C97}" type="datetimeFigureOut">
              <a:rPr lang="lt-LT" smtClean="0"/>
              <a:t>2020-06-29</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40994044-8E97-4283-966A-AB2BFBFB2C96}" type="slidenum">
              <a:rPr lang="lt-LT" smtClean="0"/>
              <a:t>‹#›</a:t>
            </a:fld>
            <a:endParaRPr lang="lt-LT"/>
          </a:p>
        </p:txBody>
      </p:sp>
    </p:spTree>
    <p:extLst>
      <p:ext uri="{BB962C8B-B14F-4D97-AF65-F5344CB8AC3E}">
        <p14:creationId xmlns:p14="http://schemas.microsoft.com/office/powerpoint/2010/main" val="1969444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a:t>Spustelėję redag. ruoš. pavad. stilių</a:t>
            </a:r>
          </a:p>
        </p:txBody>
      </p:sp>
      <p:sp>
        <p:nvSpPr>
          <p:cNvPr id="3" name="Turinio vietos rezervavimo ženklas 2"/>
          <p:cNvSpPr>
            <a:spLocks noGrp="1"/>
          </p:cNvSpPr>
          <p:nvPr>
            <p:ph sz="half" idx="1"/>
          </p:nvPr>
        </p:nvSpPr>
        <p:spPr>
          <a:xfrm>
            <a:off x="838200" y="1825625"/>
            <a:ext cx="5181600" cy="4351338"/>
          </a:xfrm>
        </p:spPr>
        <p:txBody>
          <a:bodyPr/>
          <a:lstStyle/>
          <a:p>
            <a:pPr lvl="0"/>
            <a:r>
              <a:rPr lang="lt-LT"/>
              <a:t>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Turinio vietos rezervavimo ženklas 3"/>
          <p:cNvSpPr>
            <a:spLocks noGrp="1"/>
          </p:cNvSpPr>
          <p:nvPr>
            <p:ph sz="half" idx="2"/>
          </p:nvPr>
        </p:nvSpPr>
        <p:spPr>
          <a:xfrm>
            <a:off x="6172200" y="1825625"/>
            <a:ext cx="5181600" cy="4351338"/>
          </a:xfrm>
        </p:spPr>
        <p:txBody>
          <a:bodyPr/>
          <a:lstStyle/>
          <a:p>
            <a:pPr lvl="0"/>
            <a:r>
              <a:rPr lang="lt-LT"/>
              <a:t>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5" name="Datos vietos rezervavimo ženklas 4"/>
          <p:cNvSpPr>
            <a:spLocks noGrp="1"/>
          </p:cNvSpPr>
          <p:nvPr>
            <p:ph type="dt" sz="half" idx="10"/>
          </p:nvPr>
        </p:nvSpPr>
        <p:spPr/>
        <p:txBody>
          <a:bodyPr/>
          <a:lstStyle/>
          <a:p>
            <a:fld id="{7E40A9D0-DCFE-493F-8092-CDCEDAA04C97}" type="datetimeFigureOut">
              <a:rPr lang="lt-LT" smtClean="0"/>
              <a:t>2020-06-29</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40994044-8E97-4283-966A-AB2BFBFB2C96}" type="slidenum">
              <a:rPr lang="lt-LT" smtClean="0"/>
              <a:t>‹#›</a:t>
            </a:fld>
            <a:endParaRPr lang="lt-LT"/>
          </a:p>
        </p:txBody>
      </p:sp>
    </p:spTree>
    <p:extLst>
      <p:ext uri="{BB962C8B-B14F-4D97-AF65-F5344CB8AC3E}">
        <p14:creationId xmlns:p14="http://schemas.microsoft.com/office/powerpoint/2010/main" val="1041957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365125"/>
            <a:ext cx="10515600" cy="1325563"/>
          </a:xfrm>
        </p:spPr>
        <p:txBody>
          <a:bodyPr/>
          <a:lstStyle/>
          <a:p>
            <a:r>
              <a:rPr lang="lt-LT"/>
              <a:t>Spustelėję redag. ruoš. pavad. stilių</a:t>
            </a:r>
          </a:p>
        </p:txBody>
      </p:sp>
      <p:sp>
        <p:nvSpPr>
          <p:cNvPr id="3" name="Teksto vietos rezervavimo ženklas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Redaguoti šablono teksto stilius</a:t>
            </a:r>
          </a:p>
        </p:txBody>
      </p:sp>
      <p:sp>
        <p:nvSpPr>
          <p:cNvPr id="4" name="Turinio vietos rezervavimo ženklas 3"/>
          <p:cNvSpPr>
            <a:spLocks noGrp="1"/>
          </p:cNvSpPr>
          <p:nvPr>
            <p:ph sz="half" idx="2"/>
          </p:nvPr>
        </p:nvSpPr>
        <p:spPr>
          <a:xfrm>
            <a:off x="839788" y="2505075"/>
            <a:ext cx="5157787" cy="3684588"/>
          </a:xfrm>
        </p:spPr>
        <p:txBody>
          <a:bodyPr/>
          <a:lstStyle/>
          <a:p>
            <a:pPr lvl="0"/>
            <a:r>
              <a:rPr lang="lt-LT"/>
              <a:t>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5" name="Teksto vietos rezervavimo ženklas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Redaguoti šablono teksto stilius</a:t>
            </a:r>
          </a:p>
        </p:txBody>
      </p:sp>
      <p:sp>
        <p:nvSpPr>
          <p:cNvPr id="6" name="Turinio vietos rezervavimo ženklas 5"/>
          <p:cNvSpPr>
            <a:spLocks noGrp="1"/>
          </p:cNvSpPr>
          <p:nvPr>
            <p:ph sz="quarter" idx="4"/>
          </p:nvPr>
        </p:nvSpPr>
        <p:spPr>
          <a:xfrm>
            <a:off x="6172200" y="2505075"/>
            <a:ext cx="5183188" cy="3684588"/>
          </a:xfrm>
        </p:spPr>
        <p:txBody>
          <a:bodyPr/>
          <a:lstStyle/>
          <a:p>
            <a:pPr lvl="0"/>
            <a:r>
              <a:rPr lang="lt-LT"/>
              <a:t>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7" name="Datos vietos rezervavimo ženklas 6"/>
          <p:cNvSpPr>
            <a:spLocks noGrp="1"/>
          </p:cNvSpPr>
          <p:nvPr>
            <p:ph type="dt" sz="half" idx="10"/>
          </p:nvPr>
        </p:nvSpPr>
        <p:spPr/>
        <p:txBody>
          <a:bodyPr/>
          <a:lstStyle/>
          <a:p>
            <a:fld id="{7E40A9D0-DCFE-493F-8092-CDCEDAA04C97}" type="datetimeFigureOut">
              <a:rPr lang="lt-LT" smtClean="0"/>
              <a:t>2020-06-29</a:t>
            </a:fld>
            <a:endParaRPr lang="lt-LT"/>
          </a:p>
        </p:txBody>
      </p:sp>
      <p:sp>
        <p:nvSpPr>
          <p:cNvPr id="8" name="Poraštės vietos rezervavimo ženklas 7"/>
          <p:cNvSpPr>
            <a:spLocks noGrp="1"/>
          </p:cNvSpPr>
          <p:nvPr>
            <p:ph type="ftr" sz="quarter" idx="11"/>
          </p:nvPr>
        </p:nvSpPr>
        <p:spPr/>
        <p:txBody>
          <a:bodyPr/>
          <a:lstStyle/>
          <a:p>
            <a:endParaRPr lang="lt-LT"/>
          </a:p>
        </p:txBody>
      </p:sp>
      <p:sp>
        <p:nvSpPr>
          <p:cNvPr id="9" name="Skaidrės numerio vietos rezervavimo ženklas 8"/>
          <p:cNvSpPr>
            <a:spLocks noGrp="1"/>
          </p:cNvSpPr>
          <p:nvPr>
            <p:ph type="sldNum" sz="quarter" idx="12"/>
          </p:nvPr>
        </p:nvSpPr>
        <p:spPr/>
        <p:txBody>
          <a:bodyPr/>
          <a:lstStyle/>
          <a:p>
            <a:fld id="{40994044-8E97-4283-966A-AB2BFBFB2C96}" type="slidenum">
              <a:rPr lang="lt-LT" smtClean="0"/>
              <a:t>‹#›</a:t>
            </a:fld>
            <a:endParaRPr lang="lt-LT"/>
          </a:p>
        </p:txBody>
      </p:sp>
    </p:spTree>
    <p:extLst>
      <p:ext uri="{BB962C8B-B14F-4D97-AF65-F5344CB8AC3E}">
        <p14:creationId xmlns:p14="http://schemas.microsoft.com/office/powerpoint/2010/main" val="3399149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a:t>Spustelėję redag. ruoš. pavad. stilių</a:t>
            </a:r>
          </a:p>
        </p:txBody>
      </p:sp>
      <p:sp>
        <p:nvSpPr>
          <p:cNvPr id="3" name="Datos vietos rezervavimo ženklas 2"/>
          <p:cNvSpPr>
            <a:spLocks noGrp="1"/>
          </p:cNvSpPr>
          <p:nvPr>
            <p:ph type="dt" sz="half" idx="10"/>
          </p:nvPr>
        </p:nvSpPr>
        <p:spPr/>
        <p:txBody>
          <a:bodyPr/>
          <a:lstStyle/>
          <a:p>
            <a:fld id="{7E40A9D0-DCFE-493F-8092-CDCEDAA04C97}" type="datetimeFigureOut">
              <a:rPr lang="lt-LT" smtClean="0"/>
              <a:t>2020-06-29</a:t>
            </a:fld>
            <a:endParaRPr lang="lt-LT"/>
          </a:p>
        </p:txBody>
      </p:sp>
      <p:sp>
        <p:nvSpPr>
          <p:cNvPr id="4" name="Poraštės vietos rezervavimo ženklas 3"/>
          <p:cNvSpPr>
            <a:spLocks noGrp="1"/>
          </p:cNvSpPr>
          <p:nvPr>
            <p:ph type="ftr" sz="quarter" idx="11"/>
          </p:nvPr>
        </p:nvSpPr>
        <p:spPr/>
        <p:txBody>
          <a:bodyPr/>
          <a:lstStyle/>
          <a:p>
            <a:endParaRPr lang="lt-LT"/>
          </a:p>
        </p:txBody>
      </p:sp>
      <p:sp>
        <p:nvSpPr>
          <p:cNvPr id="5" name="Skaidrės numerio vietos rezervavimo ženklas 4"/>
          <p:cNvSpPr>
            <a:spLocks noGrp="1"/>
          </p:cNvSpPr>
          <p:nvPr>
            <p:ph type="sldNum" sz="quarter" idx="12"/>
          </p:nvPr>
        </p:nvSpPr>
        <p:spPr/>
        <p:txBody>
          <a:bodyPr/>
          <a:lstStyle/>
          <a:p>
            <a:fld id="{40994044-8E97-4283-966A-AB2BFBFB2C96}" type="slidenum">
              <a:rPr lang="lt-LT" smtClean="0"/>
              <a:t>‹#›</a:t>
            </a:fld>
            <a:endParaRPr lang="lt-LT"/>
          </a:p>
        </p:txBody>
      </p:sp>
    </p:spTree>
    <p:extLst>
      <p:ext uri="{BB962C8B-B14F-4D97-AF65-F5344CB8AC3E}">
        <p14:creationId xmlns:p14="http://schemas.microsoft.com/office/powerpoint/2010/main" val="15935888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p:cNvSpPr>
            <a:spLocks noGrp="1"/>
          </p:cNvSpPr>
          <p:nvPr>
            <p:ph type="dt" sz="half" idx="10"/>
          </p:nvPr>
        </p:nvSpPr>
        <p:spPr/>
        <p:txBody>
          <a:bodyPr/>
          <a:lstStyle/>
          <a:p>
            <a:fld id="{7E40A9D0-DCFE-493F-8092-CDCEDAA04C97}" type="datetimeFigureOut">
              <a:rPr lang="lt-LT" smtClean="0"/>
              <a:t>2020-06-29</a:t>
            </a:fld>
            <a:endParaRPr lang="lt-LT"/>
          </a:p>
        </p:txBody>
      </p:sp>
      <p:sp>
        <p:nvSpPr>
          <p:cNvPr id="3" name="Poraštės vietos rezervavimo ženklas 2"/>
          <p:cNvSpPr>
            <a:spLocks noGrp="1"/>
          </p:cNvSpPr>
          <p:nvPr>
            <p:ph type="ftr" sz="quarter" idx="11"/>
          </p:nvPr>
        </p:nvSpPr>
        <p:spPr/>
        <p:txBody>
          <a:bodyPr/>
          <a:lstStyle/>
          <a:p>
            <a:endParaRPr lang="lt-LT"/>
          </a:p>
        </p:txBody>
      </p:sp>
      <p:sp>
        <p:nvSpPr>
          <p:cNvPr id="4" name="Skaidrės numerio vietos rezervavimo ženklas 3"/>
          <p:cNvSpPr>
            <a:spLocks noGrp="1"/>
          </p:cNvSpPr>
          <p:nvPr>
            <p:ph type="sldNum" sz="quarter" idx="12"/>
          </p:nvPr>
        </p:nvSpPr>
        <p:spPr/>
        <p:txBody>
          <a:bodyPr/>
          <a:lstStyle/>
          <a:p>
            <a:fld id="{40994044-8E97-4283-966A-AB2BFBFB2C96}" type="slidenum">
              <a:rPr lang="lt-LT" smtClean="0"/>
              <a:t>‹#›</a:t>
            </a:fld>
            <a:endParaRPr lang="lt-LT"/>
          </a:p>
        </p:txBody>
      </p:sp>
    </p:spTree>
    <p:extLst>
      <p:ext uri="{BB962C8B-B14F-4D97-AF65-F5344CB8AC3E}">
        <p14:creationId xmlns:p14="http://schemas.microsoft.com/office/powerpoint/2010/main" val="25324134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lt-LT"/>
              <a:t>Spustelėję redag. ruoš. pavad. stilių</a:t>
            </a:r>
          </a:p>
        </p:txBody>
      </p:sp>
      <p:sp>
        <p:nvSpPr>
          <p:cNvPr id="3" name="Turinio vietos rezervavimo ženklas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Redaguoti šablono teksto stilius</a:t>
            </a:r>
          </a:p>
        </p:txBody>
      </p:sp>
      <p:sp>
        <p:nvSpPr>
          <p:cNvPr id="5" name="Datos vietos rezervavimo ženklas 4"/>
          <p:cNvSpPr>
            <a:spLocks noGrp="1"/>
          </p:cNvSpPr>
          <p:nvPr>
            <p:ph type="dt" sz="half" idx="10"/>
          </p:nvPr>
        </p:nvSpPr>
        <p:spPr/>
        <p:txBody>
          <a:bodyPr/>
          <a:lstStyle/>
          <a:p>
            <a:fld id="{7E40A9D0-DCFE-493F-8092-CDCEDAA04C97}" type="datetimeFigureOut">
              <a:rPr lang="lt-LT" smtClean="0"/>
              <a:t>2020-06-29</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40994044-8E97-4283-966A-AB2BFBFB2C96}" type="slidenum">
              <a:rPr lang="lt-LT" smtClean="0"/>
              <a:t>‹#›</a:t>
            </a:fld>
            <a:endParaRPr lang="lt-LT"/>
          </a:p>
        </p:txBody>
      </p:sp>
    </p:spTree>
    <p:extLst>
      <p:ext uri="{BB962C8B-B14F-4D97-AF65-F5344CB8AC3E}">
        <p14:creationId xmlns:p14="http://schemas.microsoft.com/office/powerpoint/2010/main" val="4796624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lt-LT"/>
              <a:t>Spustelėję redag. ruoš. pavad. stilių</a:t>
            </a:r>
          </a:p>
        </p:txBody>
      </p:sp>
      <p:sp>
        <p:nvSpPr>
          <p:cNvPr id="3" name="Paveikslėlio vietos rezervavimo ženklas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Redaguoti šablono teksto stilius</a:t>
            </a:r>
          </a:p>
        </p:txBody>
      </p:sp>
      <p:sp>
        <p:nvSpPr>
          <p:cNvPr id="5" name="Datos vietos rezervavimo ženklas 4"/>
          <p:cNvSpPr>
            <a:spLocks noGrp="1"/>
          </p:cNvSpPr>
          <p:nvPr>
            <p:ph type="dt" sz="half" idx="10"/>
          </p:nvPr>
        </p:nvSpPr>
        <p:spPr/>
        <p:txBody>
          <a:bodyPr/>
          <a:lstStyle/>
          <a:p>
            <a:fld id="{7E40A9D0-DCFE-493F-8092-CDCEDAA04C97}" type="datetimeFigureOut">
              <a:rPr lang="lt-LT" smtClean="0"/>
              <a:t>2020-06-29</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40994044-8E97-4283-966A-AB2BFBFB2C96}" type="slidenum">
              <a:rPr lang="lt-LT" smtClean="0"/>
              <a:t>‹#›</a:t>
            </a:fld>
            <a:endParaRPr lang="lt-LT"/>
          </a:p>
        </p:txBody>
      </p:sp>
    </p:spTree>
    <p:extLst>
      <p:ext uri="{BB962C8B-B14F-4D97-AF65-F5344CB8AC3E}">
        <p14:creationId xmlns:p14="http://schemas.microsoft.com/office/powerpoint/2010/main" val="3782314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avadinimo vietos rezervavimo ženkla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t-LT"/>
              <a:t>Spustelėję redag. ruoš. pavad. stilių</a:t>
            </a:r>
          </a:p>
        </p:txBody>
      </p:sp>
      <p:sp>
        <p:nvSpPr>
          <p:cNvPr id="3" name="Teksto vietos rezervavimo ženklas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t-LT"/>
              <a:t>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40A9D0-DCFE-493F-8092-CDCEDAA04C97}" type="datetimeFigureOut">
              <a:rPr lang="lt-LT" smtClean="0"/>
              <a:t>2020-06-29</a:t>
            </a:fld>
            <a:endParaRPr lang="lt-LT"/>
          </a:p>
        </p:txBody>
      </p:sp>
      <p:sp>
        <p:nvSpPr>
          <p:cNvPr id="5" name="Poraštės vietos rezervavimo ženklas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kaidrės numerio vietos rezervavimo ženklas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994044-8E97-4283-966A-AB2BFBFB2C96}" type="slidenum">
              <a:rPr lang="lt-LT" smtClean="0"/>
              <a:t>‹#›</a:t>
            </a:fld>
            <a:endParaRPr lang="lt-LT"/>
          </a:p>
        </p:txBody>
      </p:sp>
    </p:spTree>
    <p:extLst>
      <p:ext uri="{BB962C8B-B14F-4D97-AF65-F5344CB8AC3E}">
        <p14:creationId xmlns:p14="http://schemas.microsoft.com/office/powerpoint/2010/main" val="40274235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ctrTitle"/>
          </p:nvPr>
        </p:nvSpPr>
        <p:spPr>
          <a:xfrm>
            <a:off x="1895302" y="2215283"/>
            <a:ext cx="9144000" cy="2387600"/>
          </a:xfrm>
        </p:spPr>
        <p:txBody>
          <a:bodyPr/>
          <a:lstStyle/>
          <a:p>
            <a:r>
              <a:rPr kumimoji="0" lang="en-US" altLang="lt-LT" sz="4400" b="1" i="0" u="none" strike="noStrike" kern="0" cap="none" spc="0" normalizeH="0" baseline="0" noProof="0" dirty="0">
                <a:ln>
                  <a:noFill/>
                </a:ln>
                <a:solidFill>
                  <a:srgbClr val="000000"/>
                </a:solidFill>
                <a:effectLst/>
                <a:uLnTx/>
                <a:uFillTx/>
                <a:latin typeface="Times New Roman" panose="02020603050405020304" pitchFamily="18" charset="0"/>
                <a:ea typeface="+mj-ea"/>
                <a:cs typeface="Times New Roman" panose="02020603050405020304" pitchFamily="18" charset="0"/>
              </a:rPr>
              <a:t>Klaip</a:t>
            </a:r>
            <a:r>
              <a:rPr kumimoji="0" lang="lt-LT" altLang="lt-LT" sz="4400" b="1" i="0" u="none" strike="noStrike" kern="0" cap="none" spc="0" normalizeH="0" baseline="0" noProof="0" dirty="0" err="1">
                <a:ln>
                  <a:noFill/>
                </a:ln>
                <a:solidFill>
                  <a:srgbClr val="000000"/>
                </a:solidFill>
                <a:effectLst/>
                <a:uLnTx/>
                <a:uFillTx/>
                <a:latin typeface="Times New Roman" panose="02020603050405020304" pitchFamily="18" charset="0"/>
                <a:ea typeface="+mj-ea"/>
                <a:cs typeface="Times New Roman" panose="02020603050405020304" pitchFamily="18" charset="0"/>
              </a:rPr>
              <a:t>ėdos</a:t>
            </a:r>
            <a:r>
              <a:rPr kumimoji="0" lang="lt-LT" altLang="lt-LT" sz="4400" b="1" i="0" u="none" strike="noStrike" kern="0" cap="none" spc="0" normalizeH="0" baseline="0" noProof="0" dirty="0">
                <a:ln>
                  <a:noFill/>
                </a:ln>
                <a:solidFill>
                  <a:srgbClr val="000000"/>
                </a:solidFill>
                <a:effectLst/>
                <a:uLnTx/>
                <a:uFillTx/>
                <a:latin typeface="Times New Roman" panose="02020603050405020304" pitchFamily="18" charset="0"/>
                <a:ea typeface="+mj-ea"/>
                <a:cs typeface="Times New Roman" panose="02020603050405020304" pitchFamily="18" charset="0"/>
              </a:rPr>
              <a:t> </a:t>
            </a:r>
            <a:r>
              <a:rPr kumimoji="0" lang="lt-LT" altLang="lt-LT" sz="4400" b="1" i="0" u="none" strike="noStrike" kern="0" cap="none" spc="0" normalizeH="0" baseline="0" noProof="0" dirty="0" err="1">
                <a:ln>
                  <a:noFill/>
                </a:ln>
                <a:solidFill>
                  <a:srgbClr val="000000"/>
                </a:solidFill>
                <a:effectLst/>
                <a:uLnTx/>
                <a:uFillTx/>
                <a:latin typeface="Times New Roman" panose="02020603050405020304" pitchFamily="18" charset="0"/>
                <a:ea typeface="+mj-ea"/>
                <a:cs typeface="Times New Roman" panose="02020603050405020304" pitchFamily="18" charset="0"/>
              </a:rPr>
              <a:t>Vitės</a:t>
            </a:r>
            <a:r>
              <a:rPr kumimoji="0" lang="lt-LT" altLang="lt-LT" sz="4400" b="1" i="0" u="none" strike="noStrike" kern="0" cap="none" spc="0" normalizeH="0" baseline="0" noProof="0" dirty="0">
                <a:ln>
                  <a:noFill/>
                </a:ln>
                <a:solidFill>
                  <a:srgbClr val="000000"/>
                </a:solidFill>
                <a:effectLst/>
                <a:uLnTx/>
                <a:uFillTx/>
                <a:latin typeface="Times New Roman" panose="02020603050405020304" pitchFamily="18" charset="0"/>
                <a:ea typeface="+mj-ea"/>
                <a:cs typeface="Times New Roman" panose="02020603050405020304" pitchFamily="18" charset="0"/>
              </a:rPr>
              <a:t> </a:t>
            </a:r>
            <a:r>
              <a:rPr kumimoji="0" lang="en-US" altLang="lt-LT" sz="4400" b="1" i="0" u="none" strike="noStrike" kern="0" cap="none" spc="0" normalizeH="0" baseline="0" noProof="0" dirty="0" err="1">
                <a:ln>
                  <a:noFill/>
                </a:ln>
                <a:solidFill>
                  <a:srgbClr val="000000"/>
                </a:solidFill>
                <a:effectLst/>
                <a:uLnTx/>
                <a:uFillTx/>
                <a:latin typeface="Times New Roman" panose="02020603050405020304" pitchFamily="18" charset="0"/>
                <a:ea typeface="+mj-ea"/>
                <a:cs typeface="Times New Roman" panose="02020603050405020304" pitchFamily="18" charset="0"/>
              </a:rPr>
              <a:t>progimnazijos</a:t>
            </a:r>
            <a:r>
              <a:rPr kumimoji="0" lang="lt-LT" altLang="lt-LT" sz="4400" b="1" i="0" u="none" strike="noStrike" kern="0" cap="none" spc="0" normalizeH="0" baseline="0" noProof="0" dirty="0">
                <a:ln>
                  <a:noFill/>
                </a:ln>
                <a:solidFill>
                  <a:srgbClr val="000000"/>
                </a:solidFill>
                <a:effectLst/>
                <a:uLnTx/>
                <a:uFillTx/>
                <a:latin typeface="Times New Roman" panose="02020603050405020304" pitchFamily="18" charset="0"/>
                <a:ea typeface="+mj-ea"/>
                <a:cs typeface="Times New Roman" panose="02020603050405020304" pitchFamily="18" charset="0"/>
              </a:rPr>
              <a:t> mokinių sveikatos rodiklių analizė</a:t>
            </a:r>
            <a:br>
              <a:rPr kumimoji="0" lang="lt-LT" altLang="lt-LT" sz="4400" b="1" i="0" u="none" strike="noStrike" kern="0" cap="none" spc="0" normalizeH="0" baseline="0" noProof="0" dirty="0">
                <a:ln>
                  <a:noFill/>
                </a:ln>
                <a:solidFill>
                  <a:srgbClr val="000000"/>
                </a:solidFill>
                <a:effectLst/>
                <a:uLnTx/>
                <a:uFillTx/>
                <a:latin typeface="Times New Roman" panose="02020603050405020304" pitchFamily="18" charset="0"/>
                <a:ea typeface="+mj-ea"/>
                <a:cs typeface="Times New Roman" panose="02020603050405020304" pitchFamily="18" charset="0"/>
              </a:rPr>
            </a:br>
            <a:r>
              <a:rPr lang="lt-LT" altLang="lt-LT" sz="4400" b="1" kern="0" dirty="0">
                <a:solidFill>
                  <a:srgbClr val="000000"/>
                </a:solidFill>
                <a:latin typeface="Times New Roman" panose="02020603050405020304" pitchFamily="18" charset="0"/>
                <a:cs typeface="Times New Roman" panose="02020603050405020304" pitchFamily="18" charset="0"/>
              </a:rPr>
              <a:t>2019 m.</a:t>
            </a:r>
            <a:endParaRPr lang="lt-LT" dirty="0"/>
          </a:p>
        </p:txBody>
      </p:sp>
      <p:sp>
        <p:nvSpPr>
          <p:cNvPr id="3" name="Antrinis pavadinimas 2"/>
          <p:cNvSpPr>
            <a:spLocks noGrp="1"/>
          </p:cNvSpPr>
          <p:nvPr>
            <p:ph type="subTitle" idx="1"/>
          </p:nvPr>
        </p:nvSpPr>
        <p:spPr>
          <a:xfrm>
            <a:off x="4466705" y="6388331"/>
            <a:ext cx="7725295" cy="469669"/>
          </a:xfrm>
        </p:spPr>
        <p:txBody>
          <a:bodyPr/>
          <a:lstStyle/>
          <a:p>
            <a:pPr lvl="0"/>
            <a:r>
              <a:rPr lang="lt-LT" sz="1800" dirty="0">
                <a:latin typeface="Times New Roman" panose="02020603050405020304" pitchFamily="18" charset="0"/>
                <a:cs typeface="Times New Roman" panose="02020603050405020304" pitchFamily="18" charset="0"/>
              </a:rPr>
              <a:t>Parengė: visuomenės sveikatos specialistė Dovilė </a:t>
            </a:r>
            <a:r>
              <a:rPr lang="lt-LT" sz="1800" dirty="0" err="1">
                <a:latin typeface="Times New Roman" panose="02020603050405020304" pitchFamily="18" charset="0"/>
                <a:cs typeface="Times New Roman" panose="02020603050405020304" pitchFamily="18" charset="0"/>
              </a:rPr>
              <a:t>Žymančė</a:t>
            </a:r>
            <a:endParaRPr lang="lt-LT" sz="1800" dirty="0">
              <a:latin typeface="Times New Roman" panose="02020603050405020304" pitchFamily="18" charset="0"/>
              <a:cs typeface="Times New Roman" panose="02020603050405020304" pitchFamily="18" charset="0"/>
            </a:endParaRPr>
          </a:p>
          <a:p>
            <a:endParaRPr lang="lt-LT" dirty="0"/>
          </a:p>
        </p:txBody>
      </p:sp>
      <p:pic>
        <p:nvPicPr>
          <p:cNvPr id="4" name="Paveikslėlis 3"/>
          <p:cNvPicPr>
            <a:picLocks noChangeAspect="1"/>
          </p:cNvPicPr>
          <p:nvPr/>
        </p:nvPicPr>
        <p:blipFill>
          <a:blip r:embed="rId2"/>
          <a:stretch>
            <a:fillRect/>
          </a:stretch>
        </p:blipFill>
        <p:spPr>
          <a:xfrm>
            <a:off x="105950" y="103164"/>
            <a:ext cx="4066384" cy="2591025"/>
          </a:xfrm>
          <a:prstGeom prst="rect">
            <a:avLst/>
          </a:prstGeom>
        </p:spPr>
      </p:pic>
      <p:pic>
        <p:nvPicPr>
          <p:cNvPr id="5" name="Paveikslėlis 4"/>
          <p:cNvPicPr>
            <a:picLocks noChangeAspect="1"/>
          </p:cNvPicPr>
          <p:nvPr/>
        </p:nvPicPr>
        <p:blipFill>
          <a:blip r:embed="rId3"/>
          <a:stretch>
            <a:fillRect/>
          </a:stretch>
        </p:blipFill>
        <p:spPr>
          <a:xfrm>
            <a:off x="7622303" y="30926"/>
            <a:ext cx="4395597" cy="1091279"/>
          </a:xfrm>
          <a:prstGeom prst="rect">
            <a:avLst/>
          </a:prstGeom>
        </p:spPr>
      </p:pic>
    </p:spTree>
    <p:extLst>
      <p:ext uri="{BB962C8B-B14F-4D97-AF65-F5344CB8AC3E}">
        <p14:creationId xmlns:p14="http://schemas.microsoft.com/office/powerpoint/2010/main" val="1113286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urinio vietos rezervavimo ženklas 5"/>
          <p:cNvGraphicFramePr>
            <a:graphicFrameLocks noGrp="1"/>
          </p:cNvGraphicFramePr>
          <p:nvPr>
            <p:ph idx="4294967295"/>
            <p:extLst>
              <p:ext uri="{D42A27DB-BD31-4B8C-83A1-F6EECF244321}">
                <p14:modId xmlns:p14="http://schemas.microsoft.com/office/powerpoint/2010/main" val="1982124352"/>
              </p:ext>
            </p:extLst>
          </p:nvPr>
        </p:nvGraphicFramePr>
        <p:xfrm>
          <a:off x="781396" y="1409989"/>
          <a:ext cx="10515600" cy="4351338"/>
        </p:xfrm>
        <a:graphic>
          <a:graphicData uri="http://schemas.openxmlformats.org/drawingml/2006/chart">
            <c:chart xmlns:c="http://schemas.openxmlformats.org/drawingml/2006/chart" xmlns:r="http://schemas.openxmlformats.org/officeDocument/2006/relationships" r:id="rId2"/>
          </a:graphicData>
        </a:graphic>
      </p:graphicFrame>
      <p:pic>
        <p:nvPicPr>
          <p:cNvPr id="7" name="Paveikslėlis 6"/>
          <p:cNvPicPr>
            <a:picLocks noChangeAspect="1"/>
          </p:cNvPicPr>
          <p:nvPr/>
        </p:nvPicPr>
        <p:blipFill>
          <a:blip r:embed="rId3"/>
          <a:stretch>
            <a:fillRect/>
          </a:stretch>
        </p:blipFill>
        <p:spPr>
          <a:xfrm>
            <a:off x="9046191" y="79491"/>
            <a:ext cx="3145809" cy="780356"/>
          </a:xfrm>
          <a:prstGeom prst="rect">
            <a:avLst/>
          </a:prstGeom>
        </p:spPr>
      </p:pic>
    </p:spTree>
    <p:extLst>
      <p:ext uri="{BB962C8B-B14F-4D97-AF65-F5344CB8AC3E}">
        <p14:creationId xmlns:p14="http://schemas.microsoft.com/office/powerpoint/2010/main" val="2260718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urinio vietos rezervavimo ženklas 5"/>
          <p:cNvPicPr>
            <a:picLocks noGrp="1" noChangeAspect="1"/>
          </p:cNvPicPr>
          <p:nvPr>
            <p:ph idx="4294967295"/>
          </p:nvPr>
        </p:nvPicPr>
        <p:blipFill>
          <a:blip r:embed="rId2"/>
          <a:stretch>
            <a:fillRect/>
          </a:stretch>
        </p:blipFill>
        <p:spPr>
          <a:xfrm>
            <a:off x="748146" y="1027603"/>
            <a:ext cx="10512425" cy="4351338"/>
          </a:xfrm>
          <a:prstGeom prst="rect">
            <a:avLst/>
          </a:prstGeom>
        </p:spPr>
      </p:pic>
      <p:pic>
        <p:nvPicPr>
          <p:cNvPr id="7" name="Paveikslėlis 6"/>
          <p:cNvPicPr>
            <a:picLocks noChangeAspect="1"/>
          </p:cNvPicPr>
          <p:nvPr/>
        </p:nvPicPr>
        <p:blipFill>
          <a:blip r:embed="rId3"/>
          <a:stretch>
            <a:fillRect/>
          </a:stretch>
        </p:blipFill>
        <p:spPr>
          <a:xfrm>
            <a:off x="9046191" y="71178"/>
            <a:ext cx="3145809" cy="780356"/>
          </a:xfrm>
          <a:prstGeom prst="rect">
            <a:avLst/>
          </a:prstGeom>
        </p:spPr>
      </p:pic>
      <p:sp>
        <p:nvSpPr>
          <p:cNvPr id="8" name="Stačiakampis 7"/>
          <p:cNvSpPr/>
          <p:nvPr/>
        </p:nvSpPr>
        <p:spPr>
          <a:xfrm>
            <a:off x="748145" y="5555010"/>
            <a:ext cx="10374283" cy="704104"/>
          </a:xfrm>
          <a:prstGeom prst="rect">
            <a:avLst/>
          </a:prstGeom>
        </p:spPr>
        <p:txBody>
          <a:bodyPr wrap="square">
            <a:spAutoFit/>
          </a:bodyPr>
          <a:lstStyle/>
          <a:p>
            <a:pPr algn="just">
              <a:lnSpc>
                <a:spcPct val="150000"/>
              </a:lnSpc>
              <a:spcAft>
                <a:spcPts val="800"/>
              </a:spcAft>
            </a:pPr>
            <a:r>
              <a:rPr lang="lt-LT" sz="1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Palyginus</a:t>
            </a:r>
            <a:r>
              <a:rPr lang="lt-LT" sz="1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lt-LT" sz="1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2019-</a:t>
            </a:r>
            <a:r>
              <a:rPr lang="lt-LT" sz="1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lt-LT" sz="1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2018 - 2017 – 2016 m .m.</a:t>
            </a:r>
            <a:r>
              <a:rPr lang="lt-LT" sz="1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lt-LT" sz="1400" dirty="0">
                <a:latin typeface="Times New Roman" panose="02020603050405020304" pitchFamily="18" charset="0"/>
                <a:ea typeface="Times New Roman" panose="02020603050405020304" pitchFamily="18" charset="0"/>
                <a:cs typeface="Times New Roman" panose="02020603050405020304" pitchFamily="18" charset="0"/>
              </a:rPr>
              <a:t>mokinių dalis, turinčių žandikaulių patologiją mažėja, o turinčių pavienių dantų </a:t>
            </a:r>
            <a:r>
              <a:rPr lang="lt-LT" sz="1400" dirty="0" err="1">
                <a:latin typeface="Times New Roman" panose="02020603050405020304" pitchFamily="18" charset="0"/>
                <a:ea typeface="Times New Roman" panose="02020603050405020304" pitchFamily="18" charset="0"/>
                <a:cs typeface="Times New Roman" panose="02020603050405020304" pitchFamily="18" charset="0"/>
              </a:rPr>
              <a:t>sąkandžio</a:t>
            </a:r>
            <a:r>
              <a:rPr lang="lt-LT" sz="1400" dirty="0">
                <a:latin typeface="Times New Roman" panose="02020603050405020304" pitchFamily="18" charset="0"/>
                <a:ea typeface="Times New Roman" panose="02020603050405020304" pitchFamily="18" charset="0"/>
                <a:cs typeface="Times New Roman" panose="02020603050405020304" pitchFamily="18" charset="0"/>
              </a:rPr>
              <a:t> patologiją (proc.) didėja.</a:t>
            </a:r>
            <a:endParaRPr lang="lt-LT"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47515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aveikslėlis 3"/>
          <p:cNvPicPr>
            <a:picLocks noChangeAspect="1"/>
          </p:cNvPicPr>
          <p:nvPr/>
        </p:nvPicPr>
        <p:blipFill>
          <a:blip r:embed="rId2"/>
          <a:stretch>
            <a:fillRect/>
          </a:stretch>
        </p:blipFill>
        <p:spPr>
          <a:xfrm>
            <a:off x="9046191" y="0"/>
            <a:ext cx="3145809" cy="780356"/>
          </a:xfrm>
          <a:prstGeom prst="rect">
            <a:avLst/>
          </a:prstGeom>
        </p:spPr>
      </p:pic>
      <p:sp>
        <p:nvSpPr>
          <p:cNvPr id="3" name="Turinio vietos rezervavimo ženklas 2"/>
          <p:cNvSpPr>
            <a:spLocks noGrp="1"/>
          </p:cNvSpPr>
          <p:nvPr>
            <p:ph idx="4294967295"/>
          </p:nvPr>
        </p:nvSpPr>
        <p:spPr>
          <a:xfrm>
            <a:off x="2884517" y="2341274"/>
            <a:ext cx="6751638" cy="2720975"/>
          </a:xfrm>
        </p:spPr>
        <p:txBody>
          <a:bodyPr/>
          <a:lstStyle/>
          <a:p>
            <a:pPr marL="0" lvl="0" indent="0">
              <a:buNone/>
            </a:pPr>
            <a:r>
              <a:rPr lang="lt-LT" altLang="lt-LT" sz="3600" b="1" cap="all" dirty="0">
                <a:solidFill>
                  <a:srgbClr val="191B0E"/>
                </a:solidFill>
                <a:latin typeface="Times New Roman" panose="02020603050405020304" pitchFamily="18" charset="0"/>
                <a:ea typeface="Segoe UI Symbol" panose="020B0502040204020203" pitchFamily="34" charset="0"/>
                <a:cs typeface="Times New Roman" panose="02020603050405020304" pitchFamily="18" charset="0"/>
              </a:rPr>
              <a:t>FIZINIO LAVINIMO GRUPĖS</a:t>
            </a:r>
            <a:endParaRPr lang="lt-LT" dirty="0">
              <a:solidFill>
                <a:prstClr val="black"/>
              </a:solidFill>
            </a:endParaRPr>
          </a:p>
          <a:p>
            <a:pPr marL="0" lvl="0" indent="0" algn="ctr">
              <a:buNone/>
            </a:pPr>
            <a:endParaRPr lang="lt-LT" sz="3600" b="1" dirty="0">
              <a:solidFill>
                <a:prstClr val="black"/>
              </a:solidFill>
              <a:latin typeface="Times New Roman" panose="02020603050405020304" pitchFamily="18" charset="0"/>
              <a:cs typeface="Times New Roman" panose="02020603050405020304" pitchFamily="18" charset="0"/>
            </a:endParaRPr>
          </a:p>
          <a:p>
            <a:pPr algn="ctr"/>
            <a:endParaRPr lang="lt-LT" dirty="0"/>
          </a:p>
        </p:txBody>
      </p:sp>
    </p:spTree>
    <p:extLst>
      <p:ext uri="{BB962C8B-B14F-4D97-AF65-F5344CB8AC3E}">
        <p14:creationId xmlns:p14="http://schemas.microsoft.com/office/powerpoint/2010/main" val="37642117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urinio vietos rezervavimo ženklas 5"/>
          <p:cNvGraphicFramePr>
            <a:graphicFrameLocks noGrp="1"/>
          </p:cNvGraphicFramePr>
          <p:nvPr>
            <p:ph idx="4294967295"/>
            <p:extLst>
              <p:ext uri="{D42A27DB-BD31-4B8C-83A1-F6EECF244321}">
                <p14:modId xmlns:p14="http://schemas.microsoft.com/office/powerpoint/2010/main" val="2900475641"/>
              </p:ext>
            </p:extLst>
          </p:nvPr>
        </p:nvGraphicFramePr>
        <p:xfrm>
          <a:off x="914400" y="1642745"/>
          <a:ext cx="10515600" cy="4351338"/>
        </p:xfrm>
        <a:graphic>
          <a:graphicData uri="http://schemas.openxmlformats.org/drawingml/2006/chart">
            <c:chart xmlns:c="http://schemas.openxmlformats.org/drawingml/2006/chart" xmlns:r="http://schemas.openxmlformats.org/officeDocument/2006/relationships" r:id="rId2"/>
          </a:graphicData>
        </a:graphic>
      </p:graphicFrame>
      <p:pic>
        <p:nvPicPr>
          <p:cNvPr id="7" name="Paveikslėlis 6"/>
          <p:cNvPicPr>
            <a:picLocks noChangeAspect="1"/>
          </p:cNvPicPr>
          <p:nvPr/>
        </p:nvPicPr>
        <p:blipFill>
          <a:blip r:embed="rId3"/>
          <a:stretch>
            <a:fillRect/>
          </a:stretch>
        </p:blipFill>
        <p:spPr>
          <a:xfrm>
            <a:off x="8987030" y="71178"/>
            <a:ext cx="3145809" cy="780356"/>
          </a:xfrm>
          <a:prstGeom prst="rect">
            <a:avLst/>
          </a:prstGeom>
        </p:spPr>
      </p:pic>
    </p:spTree>
    <p:extLst>
      <p:ext uri="{BB962C8B-B14F-4D97-AF65-F5344CB8AC3E}">
        <p14:creationId xmlns:p14="http://schemas.microsoft.com/office/powerpoint/2010/main" val="20952341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aveikslėlis 3"/>
          <p:cNvPicPr>
            <a:picLocks noChangeAspect="1"/>
          </p:cNvPicPr>
          <p:nvPr/>
        </p:nvPicPr>
        <p:blipFill>
          <a:blip r:embed="rId2"/>
          <a:stretch>
            <a:fillRect/>
          </a:stretch>
        </p:blipFill>
        <p:spPr>
          <a:xfrm>
            <a:off x="8920528" y="71178"/>
            <a:ext cx="3145809" cy="780356"/>
          </a:xfrm>
          <a:prstGeom prst="rect">
            <a:avLst/>
          </a:prstGeom>
        </p:spPr>
      </p:pic>
      <p:pic>
        <p:nvPicPr>
          <p:cNvPr id="6" name="Paveikslėlis 5"/>
          <p:cNvPicPr>
            <a:picLocks noChangeAspect="1"/>
          </p:cNvPicPr>
          <p:nvPr/>
        </p:nvPicPr>
        <p:blipFill>
          <a:blip r:embed="rId3"/>
          <a:stretch>
            <a:fillRect/>
          </a:stretch>
        </p:blipFill>
        <p:spPr>
          <a:xfrm>
            <a:off x="795888" y="997527"/>
            <a:ext cx="11032194" cy="4566369"/>
          </a:xfrm>
          <a:prstGeom prst="rect">
            <a:avLst/>
          </a:prstGeom>
        </p:spPr>
      </p:pic>
      <p:sp>
        <p:nvSpPr>
          <p:cNvPr id="7" name="Stačiakampis 6"/>
          <p:cNvSpPr/>
          <p:nvPr/>
        </p:nvSpPr>
        <p:spPr>
          <a:xfrm>
            <a:off x="570807" y="5709889"/>
            <a:ext cx="10958946" cy="704104"/>
          </a:xfrm>
          <a:prstGeom prst="rect">
            <a:avLst/>
          </a:prstGeom>
        </p:spPr>
        <p:txBody>
          <a:bodyPr wrap="square">
            <a:spAutoFit/>
          </a:bodyPr>
          <a:lstStyle/>
          <a:p>
            <a:pPr algn="just">
              <a:lnSpc>
                <a:spcPct val="150000"/>
              </a:lnSpc>
              <a:spcAft>
                <a:spcPts val="800"/>
              </a:spcAft>
            </a:pPr>
            <a:r>
              <a:rPr lang="lt-LT" sz="1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Palyginus</a:t>
            </a:r>
            <a:r>
              <a:rPr lang="lt-LT" sz="1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lt-LT" sz="1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2019-</a:t>
            </a:r>
            <a:r>
              <a:rPr lang="lt-LT" sz="1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lt-LT" sz="14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2018 - 2017 – 2016 m .m. </a:t>
            </a:r>
            <a:r>
              <a:rPr lang="lt-LT" sz="1400" dirty="0">
                <a:latin typeface="Times New Roman" panose="02020603050405020304" pitchFamily="18" charset="0"/>
                <a:ea typeface="Times New Roman" panose="02020603050405020304" pitchFamily="18" charset="0"/>
                <a:cs typeface="Times New Roman" panose="02020603050405020304" pitchFamily="18" charset="0"/>
              </a:rPr>
              <a:t>mokinių dalį </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 </a:t>
            </a:r>
            <a:r>
              <a:rPr lang="lt-LT" sz="1400" dirty="0">
                <a:latin typeface="Times New Roman" panose="02020603050405020304" pitchFamily="18" charset="0"/>
                <a:ea typeface="Times New Roman" panose="02020603050405020304" pitchFamily="18" charset="0"/>
                <a:cs typeface="Times New Roman" panose="02020603050405020304" pitchFamily="18" charset="0"/>
              </a:rPr>
              <a:t>pagal fizinio ugdymo grupes, vaikų priskiriamų parengiamajai fizinio ugdymo grupei dalis (</a:t>
            </a:r>
            <a:r>
              <a:rPr lang="en-US" sz="1400" dirty="0">
                <a:latin typeface="Times New Roman" panose="02020603050405020304" pitchFamily="18" charset="0"/>
                <a:ea typeface="Times New Roman" panose="02020603050405020304" pitchFamily="18" charset="0"/>
                <a:cs typeface="Times New Roman" panose="02020603050405020304" pitchFamily="18" charset="0"/>
              </a:rPr>
              <a:t>%</a:t>
            </a:r>
            <a:r>
              <a:rPr lang="lt-LT" sz="1400" dirty="0">
                <a:latin typeface="Times New Roman" panose="02020603050405020304" pitchFamily="18" charset="0"/>
                <a:ea typeface="Times New Roman" panose="02020603050405020304" pitchFamily="18" charset="0"/>
                <a:cs typeface="Times New Roman" panose="02020603050405020304" pitchFamily="18" charset="0"/>
              </a:rPr>
              <a:t>) didėja.</a:t>
            </a:r>
            <a:endParaRPr lang="lt-LT"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23287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a:bodyPr>
          <a:lstStyle/>
          <a:p>
            <a:pPr algn="ctr"/>
            <a:r>
              <a:rPr lang="lt-LT" sz="4000" dirty="0">
                <a:latin typeface="Times New Roman" panose="02020603050405020304" pitchFamily="18" charset="0"/>
                <a:cs typeface="Times New Roman" panose="02020603050405020304" pitchFamily="18" charset="0"/>
              </a:rPr>
              <a:t>Rekomendacijos</a:t>
            </a:r>
          </a:p>
        </p:txBody>
      </p:sp>
      <p:sp>
        <p:nvSpPr>
          <p:cNvPr id="3" name="Turinio vietos rezervavimo ženklas 2"/>
          <p:cNvSpPr>
            <a:spLocks noGrp="1"/>
          </p:cNvSpPr>
          <p:nvPr>
            <p:ph idx="1"/>
          </p:nvPr>
        </p:nvSpPr>
        <p:spPr>
          <a:xfrm>
            <a:off x="921327" y="1443239"/>
            <a:ext cx="10515600" cy="4351338"/>
          </a:xfrm>
        </p:spPr>
        <p:txBody>
          <a:bodyPr>
            <a:noAutofit/>
          </a:bodyPr>
          <a:lstStyle/>
          <a:p>
            <a:pPr marL="382588" lvl="0" indent="-382588" algn="just" defTabSz="685800" fontAlgn="base">
              <a:lnSpc>
                <a:spcPct val="150000"/>
              </a:lnSpc>
              <a:spcAft>
                <a:spcPts val="200"/>
              </a:spcAft>
              <a:buNone/>
            </a:pPr>
            <a:r>
              <a:rPr lang="lt-LT" altLang="lt-LT" sz="2000" dirty="0">
                <a:latin typeface="Times New Roman" panose="02020603050405020304" pitchFamily="18" charset="0"/>
                <a:cs typeface="Times New Roman" panose="02020603050405020304" pitchFamily="18" charset="0"/>
              </a:rPr>
              <a:t>Remiantis duomenų analizės rezultatais, daugiau dėmesio turi būti skiriama mokinių sveikatos stiprinimo žinių ir įgūdžių formavimui.</a:t>
            </a:r>
          </a:p>
          <a:p>
            <a:pPr marL="382588" lvl="0" indent="-382588" algn="just" defTabSz="685800" fontAlgn="base">
              <a:lnSpc>
                <a:spcPct val="150000"/>
              </a:lnSpc>
              <a:spcAft>
                <a:spcPts val="200"/>
              </a:spcAft>
              <a:buNone/>
            </a:pPr>
            <a:r>
              <a:rPr lang="lt-LT" altLang="lt-LT" sz="2000" dirty="0">
                <a:latin typeface="Times New Roman" panose="02020603050405020304" pitchFamily="18" charset="0"/>
                <a:cs typeface="Times New Roman" panose="02020603050405020304" pitchFamily="18" charset="0"/>
              </a:rPr>
              <a:t>  Kadangi labai svarbu mažinti rizikos veiksnius, kurie sąlygoja daugelio ligų atsiradimą, reikia organizuoti ir vykdyti įvairius mokymus fizinio aktyvumo, sveikos mitybos ir nutukimo, burnos higienos, psichikos sveikatos gerinimo, psichotropinių medžiagų vartojimo prevencijos temomis; </a:t>
            </a:r>
          </a:p>
          <a:p>
            <a:pPr marL="382588" lvl="0" indent="-382588" algn="just" defTabSz="685800" fontAlgn="base">
              <a:lnSpc>
                <a:spcPct val="150000"/>
              </a:lnSpc>
              <a:spcAft>
                <a:spcPts val="200"/>
              </a:spcAft>
              <a:buNone/>
            </a:pPr>
            <a:r>
              <a:rPr lang="lt-LT" altLang="lt-LT" sz="2000" dirty="0">
                <a:latin typeface="Times New Roman" panose="02020603050405020304" pitchFamily="18" charset="0"/>
                <a:cs typeface="Times New Roman" panose="02020603050405020304" pitchFamily="18" charset="0"/>
              </a:rPr>
              <a:t> Darbo ir poilsio rėžimo propagavimui; </a:t>
            </a:r>
          </a:p>
          <a:p>
            <a:pPr marL="382588" lvl="0" indent="-382588" algn="just" defTabSz="685800" fontAlgn="base">
              <a:lnSpc>
                <a:spcPct val="150000"/>
              </a:lnSpc>
              <a:spcAft>
                <a:spcPts val="200"/>
              </a:spcAft>
              <a:buNone/>
            </a:pPr>
            <a:r>
              <a:rPr lang="lt-LT" altLang="lt-LT" sz="2000" dirty="0">
                <a:latin typeface="Times New Roman" panose="02020603050405020304" pitchFamily="18" charset="0"/>
                <a:cs typeface="Times New Roman" panose="02020603050405020304" pitchFamily="18" charset="0"/>
              </a:rPr>
              <a:t> Akių ligų profilaktikai;</a:t>
            </a:r>
          </a:p>
          <a:p>
            <a:pPr marL="382588" lvl="0" indent="-382588" algn="just" defTabSz="685800" fontAlgn="base">
              <a:lnSpc>
                <a:spcPct val="150000"/>
              </a:lnSpc>
              <a:spcAft>
                <a:spcPts val="200"/>
              </a:spcAft>
              <a:buNone/>
            </a:pPr>
            <a:r>
              <a:rPr lang="lt-LT" altLang="lt-LT" sz="2000" dirty="0">
                <a:latin typeface="Times New Roman" panose="02020603050405020304" pitchFamily="18" charset="0"/>
                <a:cs typeface="Times New Roman" panose="02020603050405020304" pitchFamily="18" charset="0"/>
              </a:rPr>
              <a:t> Skeleto-raumenų sistemos ligų profilaktikai – ergonomiškai tinkamų darbo ir poilsio vietų pritaikymui.</a:t>
            </a:r>
          </a:p>
          <a:p>
            <a:pPr>
              <a:lnSpc>
                <a:spcPct val="150000"/>
              </a:lnSpc>
            </a:pPr>
            <a:endParaRPr lang="lt-LT" sz="2000" dirty="0"/>
          </a:p>
        </p:txBody>
      </p:sp>
      <p:pic>
        <p:nvPicPr>
          <p:cNvPr id="4" name="Paveikslėlis 3"/>
          <p:cNvPicPr>
            <a:picLocks noChangeAspect="1"/>
          </p:cNvPicPr>
          <p:nvPr/>
        </p:nvPicPr>
        <p:blipFill>
          <a:blip r:embed="rId2"/>
          <a:stretch>
            <a:fillRect/>
          </a:stretch>
        </p:blipFill>
        <p:spPr>
          <a:xfrm>
            <a:off x="8945467" y="121055"/>
            <a:ext cx="3145809" cy="780356"/>
          </a:xfrm>
          <a:prstGeom prst="rect">
            <a:avLst/>
          </a:prstGeom>
        </p:spPr>
      </p:pic>
    </p:spTree>
    <p:extLst>
      <p:ext uri="{BB962C8B-B14F-4D97-AF65-F5344CB8AC3E}">
        <p14:creationId xmlns:p14="http://schemas.microsoft.com/office/powerpoint/2010/main" val="20236034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4294967295"/>
          </p:nvPr>
        </p:nvSpPr>
        <p:spPr>
          <a:xfrm>
            <a:off x="944880" y="1593591"/>
            <a:ext cx="10515600" cy="4351337"/>
          </a:xfrm>
        </p:spPr>
        <p:txBody>
          <a:bodyPr>
            <a:normAutofit fontScale="92500"/>
          </a:bodyPr>
          <a:lstStyle/>
          <a:p>
            <a:pPr marL="382588" lvl="0" indent="-382588" algn="just" defTabSz="685800" fontAlgn="base">
              <a:lnSpc>
                <a:spcPct val="150000"/>
              </a:lnSpc>
              <a:spcAft>
                <a:spcPts val="200"/>
              </a:spcAft>
              <a:buClr>
                <a:prstClr val="black"/>
              </a:buClr>
            </a:pPr>
            <a:r>
              <a:rPr lang="lt-LT" altLang="lt-LT" sz="2000" dirty="0">
                <a:solidFill>
                  <a:prstClr val="black"/>
                </a:solidFill>
                <a:latin typeface="Times New Roman" panose="02020603050405020304" pitchFamily="18" charset="0"/>
                <a:cs typeface="Times New Roman" panose="02020603050405020304" pitchFamily="18" charset="0"/>
              </a:rPr>
              <a:t>Lietuvos Respublikos sveikatos apsaugos ministro 2018 m. rugpjūčio 13 d. įsakymu Nr. V-905 patvirtintos Lietuvos higienos normos HN 21:2017 ,,Mokykla, vykdanti bendrojo ugdymo programas. Bendrieji sveikatos saugos reikalavimai” 75 punkte nurodyta, kad mokyklos vadovas ar jo įgaliotas asmuo turi užtikrinti, kad mokiniai iki 18 metų ugdymo procese dalyvautų pasitikrinę sveikatą.</a:t>
            </a:r>
          </a:p>
          <a:p>
            <a:pPr marL="382588" lvl="0" indent="-382588" algn="just" defTabSz="685800" fontAlgn="base">
              <a:lnSpc>
                <a:spcPct val="150000"/>
              </a:lnSpc>
              <a:spcAft>
                <a:spcPts val="200"/>
              </a:spcAft>
              <a:buClr>
                <a:prstClr val="black"/>
              </a:buClr>
            </a:pPr>
            <a:r>
              <a:rPr lang="lt-LT" altLang="lt-LT" sz="2000" dirty="0">
                <a:solidFill>
                  <a:prstClr val="black"/>
                </a:solidFill>
                <a:latin typeface="Times New Roman" panose="02020603050405020304" pitchFamily="18" charset="0"/>
                <a:cs typeface="Times New Roman" panose="02020603050405020304" pitchFamily="18" charset="0"/>
              </a:rPr>
              <a:t>Duomenys apie mokinių sveikatos būklę gaunami iš statistinės apskaitos formos Nr. 0271/a „Vaiko sveikatos pažymėjimas“ (toliau – Vaiko sveikatos pažymėjimas), patvirtintos Lietuvos Respublikos sveikatos apsaugos ministro 2004 m. gruodžio 24 d. įsakymu Nr. V-951 „Dėl statistinės apskaitos formos Nr. 027-1/a „Vaiko sveikatos pažymėjimas“ patvirtinimo” (</a:t>
            </a:r>
            <a:r>
              <a:rPr lang="lt-LT" altLang="lt-LT" sz="2000" dirty="0" err="1">
                <a:solidFill>
                  <a:prstClr val="black"/>
                </a:solidFill>
                <a:latin typeface="Times New Roman" panose="02020603050405020304" pitchFamily="18" charset="0"/>
                <a:cs typeface="Times New Roman" panose="02020603050405020304" pitchFamily="18" charset="0"/>
              </a:rPr>
              <a:t>žin.</a:t>
            </a:r>
            <a:r>
              <a:rPr lang="lt-LT" altLang="lt-LT" sz="2000" dirty="0">
                <a:solidFill>
                  <a:prstClr val="black"/>
                </a:solidFill>
                <a:latin typeface="Times New Roman" panose="02020603050405020304" pitchFamily="18" charset="0"/>
                <a:cs typeface="Times New Roman" panose="02020603050405020304" pitchFamily="18" charset="0"/>
              </a:rPr>
              <a:t>, 2005, Nr. 3-38; 2013, Nr. 52-2611). </a:t>
            </a:r>
          </a:p>
          <a:p>
            <a:endParaRPr lang="lt-LT" dirty="0"/>
          </a:p>
        </p:txBody>
      </p:sp>
      <p:pic>
        <p:nvPicPr>
          <p:cNvPr id="4" name="Paveikslėlis 3"/>
          <p:cNvPicPr>
            <a:picLocks noChangeAspect="1"/>
          </p:cNvPicPr>
          <p:nvPr/>
        </p:nvPicPr>
        <p:blipFill>
          <a:blip r:embed="rId2"/>
          <a:stretch>
            <a:fillRect/>
          </a:stretch>
        </p:blipFill>
        <p:spPr>
          <a:xfrm>
            <a:off x="7796403" y="66502"/>
            <a:ext cx="4395597" cy="1091279"/>
          </a:xfrm>
          <a:prstGeom prst="rect">
            <a:avLst/>
          </a:prstGeom>
        </p:spPr>
      </p:pic>
    </p:spTree>
    <p:extLst>
      <p:ext uri="{BB962C8B-B14F-4D97-AF65-F5344CB8AC3E}">
        <p14:creationId xmlns:p14="http://schemas.microsoft.com/office/powerpoint/2010/main" val="23400616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4294967295"/>
          </p:nvPr>
        </p:nvSpPr>
        <p:spPr>
          <a:xfrm>
            <a:off x="1047403" y="1326775"/>
            <a:ext cx="10515600" cy="4351337"/>
          </a:xfrm>
        </p:spPr>
        <p:txBody>
          <a:bodyPr>
            <a:normAutofit fontScale="85000" lnSpcReduction="10000"/>
          </a:bodyPr>
          <a:lstStyle/>
          <a:p>
            <a:pPr marL="382588" lvl="0" indent="-382588" algn="just" defTabSz="685800" fontAlgn="base">
              <a:lnSpc>
                <a:spcPct val="150000"/>
              </a:lnSpc>
              <a:spcAft>
                <a:spcPts val="200"/>
              </a:spcAft>
              <a:defRPr/>
            </a:pPr>
            <a:r>
              <a:rPr lang="lt-LT" sz="2000" dirty="0">
                <a:solidFill>
                  <a:prstClr val="black"/>
                </a:solidFill>
                <a:latin typeface="Times New Roman" pitchFamily="18" charset="0"/>
                <a:cs typeface="Times New Roman" pitchFamily="18" charset="0"/>
              </a:rPr>
              <a:t>Vadovaujantis sveikatos apsaugos ministro 2018 m. balandžio 26 d. įsakymu Nr. V-657 „Dėl elektroninės sveikatos paslaugų ir bendradarbiavimo infrastruktūros informacinės sistemos naudojimo tvarkos aprašo patvirtinimo“ pakeitimo“, nuo 2018 m. birželio 1 d. duomenys, susiję su vaiko sveikatos pažymėjimu, visose asmens sveikatos priežiūros įstaigose tvarkomi elektroniniu būdu. Elektroniniu būdu užpildytas ir pasirašytas vaiko sveikatos pažymėjimas patenka į Elektroninę sveikatos paslaugų ir bendradarbiavimo infrastruktūros informacinę sistemą (ESPBI IS), iš kurios yra perduodamas į Higienos instituto Vaikų sveikatos stebėsenos informacinę sistemą (VSS IS). Su šia sistema dirba visuomenės sveikatos specialistai, vykdantys visuomenės sveikatos priežiūrą mokykloje. </a:t>
            </a:r>
            <a:r>
              <a:rPr lang="lt-LT" altLang="lt-LT" sz="2000" dirty="0">
                <a:solidFill>
                  <a:prstClr val="black"/>
                </a:solidFill>
                <a:latin typeface="Times New Roman" pitchFamily="18" charset="0"/>
                <a:cs typeface="Times New Roman" pitchFamily="18" charset="0"/>
              </a:rPr>
              <a:t> </a:t>
            </a:r>
          </a:p>
          <a:p>
            <a:pPr marL="382588" lvl="0" indent="-382588" algn="just" defTabSz="685800" fontAlgn="base">
              <a:lnSpc>
                <a:spcPct val="150000"/>
              </a:lnSpc>
              <a:spcAft>
                <a:spcPts val="200"/>
              </a:spcAft>
              <a:defRPr/>
            </a:pPr>
            <a:r>
              <a:rPr lang="lt-LT" altLang="lt-LT" sz="2000" dirty="0">
                <a:solidFill>
                  <a:prstClr val="black"/>
                </a:solidFill>
                <a:latin typeface="Times New Roman" pitchFamily="18" charset="0"/>
                <a:cs typeface="Times New Roman" pitchFamily="18" charset="0"/>
              </a:rPr>
              <a:t>Atsižvelgiant į mokinių sveikatos problemas yra kryptingai planuojama ir įgyvendinama sveikatos priežiūra bendrojo lavinimo mokyklose, naudojamos sveikatos stiprinimo priemonės, susijusios su ligų ir traumų profilaktika. </a:t>
            </a:r>
          </a:p>
          <a:p>
            <a:pPr marL="0" lvl="0" indent="0" algn="just">
              <a:lnSpc>
                <a:spcPct val="150000"/>
              </a:lnSpc>
              <a:buNone/>
            </a:pPr>
            <a:endParaRPr lang="lt-LT" sz="2400" i="1" dirty="0">
              <a:solidFill>
                <a:prstClr val="black"/>
              </a:solidFill>
            </a:endParaRPr>
          </a:p>
        </p:txBody>
      </p:sp>
      <p:pic>
        <p:nvPicPr>
          <p:cNvPr id="4" name="Paveikslėlis 3"/>
          <p:cNvPicPr>
            <a:picLocks noChangeAspect="1"/>
          </p:cNvPicPr>
          <p:nvPr/>
        </p:nvPicPr>
        <p:blipFill>
          <a:blip r:embed="rId2"/>
          <a:stretch>
            <a:fillRect/>
          </a:stretch>
        </p:blipFill>
        <p:spPr>
          <a:xfrm>
            <a:off x="7796403" y="0"/>
            <a:ext cx="4395597" cy="1091279"/>
          </a:xfrm>
          <a:prstGeom prst="rect">
            <a:avLst/>
          </a:prstGeom>
        </p:spPr>
      </p:pic>
    </p:spTree>
    <p:extLst>
      <p:ext uri="{BB962C8B-B14F-4D97-AF65-F5344CB8AC3E}">
        <p14:creationId xmlns:p14="http://schemas.microsoft.com/office/powerpoint/2010/main" val="2913889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137458" y="906345"/>
            <a:ext cx="10515600" cy="1325563"/>
          </a:xfrm>
        </p:spPr>
        <p:txBody>
          <a:bodyPr/>
          <a:lstStyle/>
          <a:p>
            <a:pPr algn="ctr"/>
            <a:r>
              <a:rPr lang="lt-LT" sz="3600" b="1" dirty="0">
                <a:solidFill>
                  <a:prstClr val="black"/>
                </a:solidFill>
                <a:latin typeface="Times New Roman" panose="02020603050405020304" pitchFamily="18" charset="0"/>
                <a:cs typeface="Times New Roman" panose="02020603050405020304" pitchFamily="18" charset="0"/>
              </a:rPr>
              <a:t>Mokinių profilaktinių sveikatos duomenų rezultatų svarba</a:t>
            </a:r>
            <a:endParaRPr lang="lt-LT" dirty="0"/>
          </a:p>
        </p:txBody>
      </p:sp>
      <p:sp>
        <p:nvSpPr>
          <p:cNvPr id="3" name="Turinio vietos rezervavimo ženklas 2"/>
          <p:cNvSpPr>
            <a:spLocks noGrp="1"/>
          </p:cNvSpPr>
          <p:nvPr>
            <p:ph idx="1"/>
          </p:nvPr>
        </p:nvSpPr>
        <p:spPr>
          <a:xfrm>
            <a:off x="738447" y="2440767"/>
            <a:ext cx="10515600" cy="4351338"/>
          </a:xfrm>
        </p:spPr>
        <p:txBody>
          <a:bodyPr/>
          <a:lstStyle/>
          <a:p>
            <a:pPr marL="0" lvl="0" indent="0" algn="just">
              <a:buNone/>
            </a:pPr>
            <a:r>
              <a:rPr lang="lt-LT" sz="2400" dirty="0">
                <a:solidFill>
                  <a:prstClr val="black"/>
                </a:solidFill>
                <a:latin typeface="Times New Roman" panose="02020603050405020304" pitchFamily="18" charset="0"/>
                <a:cs typeface="Times New Roman" panose="02020603050405020304" pitchFamily="18" charset="0"/>
              </a:rPr>
              <a:t>Kasmetinių profilaktinių patikrinimų duomenys reikalingi:</a:t>
            </a:r>
          </a:p>
          <a:p>
            <a:pPr lvl="0" algn="just"/>
            <a:r>
              <a:rPr lang="lt-LT" sz="2400" dirty="0">
                <a:solidFill>
                  <a:prstClr val="black"/>
                </a:solidFill>
                <a:latin typeface="Times New Roman" panose="02020603050405020304" pitchFamily="18" charset="0"/>
                <a:cs typeface="Times New Roman" panose="02020603050405020304" pitchFamily="18" charset="0"/>
              </a:rPr>
              <a:t>kryptingai planuoti ir įgyvendinti sveikatos priežiūrą mokykloje;</a:t>
            </a:r>
          </a:p>
          <a:p>
            <a:pPr lvl="0" algn="just"/>
            <a:r>
              <a:rPr lang="lt-LT" sz="2400" dirty="0">
                <a:solidFill>
                  <a:prstClr val="black"/>
                </a:solidFill>
                <a:latin typeface="Times New Roman" panose="02020603050405020304" pitchFamily="18" charset="0"/>
                <a:cs typeface="Times New Roman" panose="02020603050405020304" pitchFamily="18" charset="0"/>
              </a:rPr>
              <a:t>organizuoti tikslines sveikatos stiprinimo priemones, susijusias su ligų ir traumų profilaktika.</a:t>
            </a:r>
          </a:p>
          <a:p>
            <a:endParaRPr lang="lt-LT" dirty="0"/>
          </a:p>
        </p:txBody>
      </p:sp>
      <p:pic>
        <p:nvPicPr>
          <p:cNvPr id="4" name="Paveikslėlis 3"/>
          <p:cNvPicPr>
            <a:picLocks noChangeAspect="1"/>
          </p:cNvPicPr>
          <p:nvPr/>
        </p:nvPicPr>
        <p:blipFill>
          <a:blip r:embed="rId2"/>
          <a:stretch>
            <a:fillRect/>
          </a:stretch>
        </p:blipFill>
        <p:spPr>
          <a:xfrm>
            <a:off x="9053118" y="0"/>
            <a:ext cx="3145809" cy="780356"/>
          </a:xfrm>
          <a:prstGeom prst="rect">
            <a:avLst/>
          </a:prstGeom>
        </p:spPr>
      </p:pic>
    </p:spTree>
    <p:extLst>
      <p:ext uri="{BB962C8B-B14F-4D97-AF65-F5344CB8AC3E}">
        <p14:creationId xmlns:p14="http://schemas.microsoft.com/office/powerpoint/2010/main" val="16023166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838200" y="971955"/>
            <a:ext cx="10515600" cy="1325563"/>
          </a:xfrm>
        </p:spPr>
        <p:txBody>
          <a:bodyPr>
            <a:normAutofit fontScale="90000"/>
          </a:bodyPr>
          <a:lstStyle/>
          <a:p>
            <a:pPr algn="ctr"/>
            <a:r>
              <a:rPr lang="lt-LT" altLang="lt-LT" sz="3200" b="1" dirty="0" err="1">
                <a:solidFill>
                  <a:prstClr val="black"/>
                </a:solidFill>
                <a:latin typeface="Times New Roman" panose="02020603050405020304" pitchFamily="18" charset="0"/>
                <a:cs typeface="Times New Roman" panose="02020603050405020304" pitchFamily="18" charset="0"/>
              </a:rPr>
              <a:t>Vitės</a:t>
            </a:r>
            <a:r>
              <a:rPr lang="lt-LT" altLang="lt-LT" sz="3200" b="1" dirty="0">
                <a:solidFill>
                  <a:prstClr val="black"/>
                </a:solidFill>
                <a:latin typeface="Times New Roman" panose="02020603050405020304" pitchFamily="18" charset="0"/>
                <a:cs typeface="Times New Roman" panose="02020603050405020304" pitchFamily="18" charset="0"/>
              </a:rPr>
              <a:t> progimnazijoje, m</a:t>
            </a:r>
            <a:r>
              <a:rPr lang="en-CA" altLang="lt-LT" sz="3200" b="1" dirty="0" err="1">
                <a:solidFill>
                  <a:prstClr val="black"/>
                </a:solidFill>
                <a:latin typeface="Times New Roman" panose="02020603050405020304" pitchFamily="18" charset="0"/>
                <a:cs typeface="Times New Roman" panose="02020603050405020304" pitchFamily="18" charset="0"/>
              </a:rPr>
              <a:t>okini</a:t>
            </a:r>
            <a:r>
              <a:rPr lang="lt-LT" altLang="lt-LT" sz="3200" b="1" dirty="0">
                <a:solidFill>
                  <a:prstClr val="black"/>
                </a:solidFill>
                <a:latin typeface="Times New Roman" panose="02020603050405020304" pitchFamily="18" charset="0"/>
                <a:cs typeface="Times New Roman" panose="02020603050405020304" pitchFamily="18" charset="0"/>
              </a:rPr>
              <a:t>ų, profilaktiškai besitikrinančių sveikatą kiekvienais metais, skaičius (proc.) išlieka panašus:</a:t>
            </a:r>
            <a:br>
              <a:rPr lang="lt-LT" altLang="lt-LT" sz="3200" b="1" dirty="0">
                <a:solidFill>
                  <a:prstClr val="black"/>
                </a:solidFill>
                <a:latin typeface="Times New Roman" panose="02020603050405020304" pitchFamily="18" charset="0"/>
                <a:cs typeface="Times New Roman" panose="02020603050405020304" pitchFamily="18" charset="0"/>
              </a:rPr>
            </a:br>
            <a:endParaRPr lang="lt-LT" dirty="0"/>
          </a:p>
        </p:txBody>
      </p:sp>
      <p:sp>
        <p:nvSpPr>
          <p:cNvPr id="3" name="Turinio vietos rezervavimo ženklas 2"/>
          <p:cNvSpPr>
            <a:spLocks noGrp="1"/>
          </p:cNvSpPr>
          <p:nvPr>
            <p:ph idx="1"/>
          </p:nvPr>
        </p:nvSpPr>
        <p:spPr>
          <a:xfrm>
            <a:off x="838200" y="2232948"/>
            <a:ext cx="10515600" cy="4351338"/>
          </a:xfrm>
        </p:spPr>
        <p:txBody>
          <a:bodyPr/>
          <a:lstStyle/>
          <a:p>
            <a:pPr marL="0" lvl="0" indent="0">
              <a:buNone/>
            </a:pPr>
            <a:r>
              <a:rPr lang="lt-LT" sz="2400" dirty="0">
                <a:solidFill>
                  <a:prstClr val="black"/>
                </a:solidFill>
                <a:latin typeface="Times New Roman" panose="02020603050405020304" pitchFamily="18" charset="0"/>
                <a:cs typeface="Times New Roman" panose="02020603050405020304" pitchFamily="18" charset="0"/>
              </a:rPr>
              <a:t>2019 m. – 98</a:t>
            </a:r>
            <a:r>
              <a:rPr lang="en-US" sz="2400" dirty="0">
                <a:solidFill>
                  <a:prstClr val="black"/>
                </a:solidFill>
                <a:latin typeface="Times New Roman" panose="02020603050405020304" pitchFamily="18" charset="0"/>
                <a:cs typeface="Times New Roman" panose="02020603050405020304" pitchFamily="18" charset="0"/>
              </a:rPr>
              <a:t>%</a:t>
            </a:r>
            <a:endParaRPr lang="lt-LT" sz="2400" dirty="0">
              <a:solidFill>
                <a:prstClr val="black"/>
              </a:solidFill>
              <a:latin typeface="Times New Roman" panose="02020603050405020304" pitchFamily="18" charset="0"/>
              <a:cs typeface="Times New Roman" panose="02020603050405020304" pitchFamily="18" charset="0"/>
            </a:endParaRPr>
          </a:p>
          <a:p>
            <a:pPr marL="0" lvl="0" indent="0">
              <a:buNone/>
            </a:pPr>
            <a:r>
              <a:rPr lang="lt-LT" sz="2400" dirty="0">
                <a:solidFill>
                  <a:prstClr val="black"/>
                </a:solidFill>
                <a:latin typeface="Times New Roman" panose="02020603050405020304" pitchFamily="18" charset="0"/>
                <a:cs typeface="Times New Roman" panose="02020603050405020304" pitchFamily="18" charset="0"/>
              </a:rPr>
              <a:t>2018 m. – </a:t>
            </a:r>
            <a:r>
              <a:rPr lang="en-US" altLang="lt-LT" sz="2400" dirty="0">
                <a:solidFill>
                  <a:prstClr val="black"/>
                </a:solidFill>
                <a:latin typeface="Times New Roman" panose="02020603050405020304" pitchFamily="18" charset="0"/>
                <a:cs typeface="Times New Roman" panose="02020603050405020304" pitchFamily="18" charset="0"/>
              </a:rPr>
              <a:t>98%</a:t>
            </a:r>
          </a:p>
          <a:p>
            <a:pPr marL="0" lvl="0" indent="0">
              <a:buNone/>
            </a:pPr>
            <a:r>
              <a:rPr lang="lt-LT" sz="2400" dirty="0">
                <a:solidFill>
                  <a:prstClr val="black"/>
                </a:solidFill>
                <a:latin typeface="Times New Roman" panose="02020603050405020304" pitchFamily="18" charset="0"/>
                <a:cs typeface="Times New Roman" panose="02020603050405020304" pitchFamily="18" charset="0"/>
              </a:rPr>
              <a:t>2017 m. – </a:t>
            </a:r>
            <a:r>
              <a:rPr lang="en-US" altLang="lt-LT" sz="2400" dirty="0">
                <a:solidFill>
                  <a:prstClr val="black"/>
                </a:solidFill>
                <a:latin typeface="Times New Roman" panose="02020603050405020304" pitchFamily="18" charset="0"/>
                <a:cs typeface="Times New Roman" panose="02020603050405020304" pitchFamily="18" charset="0"/>
              </a:rPr>
              <a:t>98%</a:t>
            </a:r>
            <a:endParaRPr lang="lt-LT" sz="2400" dirty="0">
              <a:solidFill>
                <a:prstClr val="black"/>
              </a:solidFill>
              <a:latin typeface="Times New Roman" panose="02020603050405020304" pitchFamily="18" charset="0"/>
              <a:cs typeface="Times New Roman" panose="02020603050405020304" pitchFamily="18" charset="0"/>
            </a:endParaRPr>
          </a:p>
          <a:p>
            <a:endParaRPr lang="lt-LT" dirty="0"/>
          </a:p>
        </p:txBody>
      </p:sp>
      <p:pic>
        <p:nvPicPr>
          <p:cNvPr id="4" name="Paveikslėlis 3"/>
          <p:cNvPicPr>
            <a:picLocks noChangeAspect="1"/>
          </p:cNvPicPr>
          <p:nvPr/>
        </p:nvPicPr>
        <p:blipFill>
          <a:blip r:embed="rId2"/>
          <a:stretch>
            <a:fillRect/>
          </a:stretch>
        </p:blipFill>
        <p:spPr>
          <a:xfrm>
            <a:off x="8994929" y="108065"/>
            <a:ext cx="3145809" cy="780356"/>
          </a:xfrm>
          <a:prstGeom prst="rect">
            <a:avLst/>
          </a:prstGeom>
        </p:spPr>
      </p:pic>
    </p:spTree>
    <p:extLst>
      <p:ext uri="{BB962C8B-B14F-4D97-AF65-F5344CB8AC3E}">
        <p14:creationId xmlns:p14="http://schemas.microsoft.com/office/powerpoint/2010/main" val="2853365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aveikslėlis 3"/>
          <p:cNvPicPr>
            <a:picLocks noChangeAspect="1"/>
          </p:cNvPicPr>
          <p:nvPr/>
        </p:nvPicPr>
        <p:blipFill>
          <a:blip r:embed="rId2"/>
          <a:stretch>
            <a:fillRect/>
          </a:stretch>
        </p:blipFill>
        <p:spPr>
          <a:xfrm>
            <a:off x="9046191" y="0"/>
            <a:ext cx="3145809" cy="780356"/>
          </a:xfrm>
          <a:prstGeom prst="rect">
            <a:avLst/>
          </a:prstGeom>
        </p:spPr>
      </p:pic>
      <p:sp>
        <p:nvSpPr>
          <p:cNvPr id="3" name="Turinio vietos rezervavimo ženklas 2"/>
          <p:cNvSpPr>
            <a:spLocks noGrp="1"/>
          </p:cNvSpPr>
          <p:nvPr>
            <p:ph idx="4294967295"/>
          </p:nvPr>
        </p:nvSpPr>
        <p:spPr>
          <a:xfrm>
            <a:off x="989214" y="1808999"/>
            <a:ext cx="10515600" cy="4351338"/>
          </a:xfrm>
        </p:spPr>
        <p:txBody>
          <a:bodyPr/>
          <a:lstStyle/>
          <a:p>
            <a:pPr marL="0" lvl="0" indent="0" algn="ctr">
              <a:buNone/>
            </a:pPr>
            <a:r>
              <a:rPr lang="lt-LT" b="1" dirty="0">
                <a:solidFill>
                  <a:prstClr val="black"/>
                </a:solidFill>
                <a:latin typeface="Times New Roman" panose="02020603050405020304" pitchFamily="18" charset="0"/>
                <a:cs typeface="Times New Roman" panose="02020603050405020304" pitchFamily="18" charset="0"/>
              </a:rPr>
              <a:t>Mokinių sveikatos rodiklių suvestinė </a:t>
            </a:r>
          </a:p>
          <a:p>
            <a:endParaRPr lang="lt-LT" dirty="0"/>
          </a:p>
        </p:txBody>
      </p:sp>
    </p:spTree>
    <p:extLst>
      <p:ext uri="{BB962C8B-B14F-4D97-AF65-F5344CB8AC3E}">
        <p14:creationId xmlns:p14="http://schemas.microsoft.com/office/powerpoint/2010/main" val="19490399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z="2400" b="1" dirty="0">
                <a:solidFill>
                  <a:srgbClr val="0070C0"/>
                </a:solidFill>
                <a:latin typeface="Times New Roman" panose="02020603050405020304" pitchFamily="18" charset="0"/>
                <a:cs typeface="Times New Roman" panose="02020603050405020304" pitchFamily="18" charset="0"/>
              </a:rPr>
              <a:t>Kūno masės indeksas</a:t>
            </a:r>
            <a:endParaRPr lang="lt-LT" dirty="0"/>
          </a:p>
        </p:txBody>
      </p:sp>
      <p:graphicFrame>
        <p:nvGraphicFramePr>
          <p:cNvPr id="7" name="Turinio vietos rezervavimo ženklas 6"/>
          <p:cNvGraphicFramePr>
            <a:graphicFrameLocks noGrp="1"/>
          </p:cNvGraphicFramePr>
          <p:nvPr>
            <p:ph idx="1"/>
            <p:extLst>
              <p:ext uri="{D42A27DB-BD31-4B8C-83A1-F6EECF244321}">
                <p14:modId xmlns:p14="http://schemas.microsoft.com/office/powerpoint/2010/main" val="766606823"/>
              </p:ext>
            </p:extLst>
          </p:nvPr>
        </p:nvGraphicFramePr>
        <p:xfrm>
          <a:off x="838200" y="1559618"/>
          <a:ext cx="10515600" cy="4351338"/>
        </p:xfrm>
        <a:graphic>
          <a:graphicData uri="http://schemas.openxmlformats.org/drawingml/2006/chart">
            <c:chart xmlns:c="http://schemas.openxmlformats.org/drawingml/2006/chart" xmlns:r="http://schemas.openxmlformats.org/officeDocument/2006/relationships" r:id="rId2"/>
          </a:graphicData>
        </a:graphic>
      </p:graphicFrame>
      <p:pic>
        <p:nvPicPr>
          <p:cNvPr id="4" name="Paveikslėlis 3"/>
          <p:cNvPicPr>
            <a:picLocks noChangeAspect="1"/>
          </p:cNvPicPr>
          <p:nvPr/>
        </p:nvPicPr>
        <p:blipFill>
          <a:blip r:embed="rId3"/>
          <a:stretch>
            <a:fillRect/>
          </a:stretch>
        </p:blipFill>
        <p:spPr>
          <a:xfrm>
            <a:off x="9046191" y="0"/>
            <a:ext cx="3145809" cy="780356"/>
          </a:xfrm>
          <a:prstGeom prst="rect">
            <a:avLst/>
          </a:prstGeom>
        </p:spPr>
      </p:pic>
    </p:spTree>
    <p:extLst>
      <p:ext uri="{BB962C8B-B14F-4D97-AF65-F5344CB8AC3E}">
        <p14:creationId xmlns:p14="http://schemas.microsoft.com/office/powerpoint/2010/main" val="393806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tačiakampis 4"/>
          <p:cNvSpPr/>
          <p:nvPr/>
        </p:nvSpPr>
        <p:spPr>
          <a:xfrm>
            <a:off x="465512" y="5333645"/>
            <a:ext cx="10731731" cy="750270"/>
          </a:xfrm>
          <a:prstGeom prst="rect">
            <a:avLst/>
          </a:prstGeom>
        </p:spPr>
        <p:txBody>
          <a:bodyPr wrap="square">
            <a:spAutoFit/>
          </a:bodyPr>
          <a:lstStyle/>
          <a:p>
            <a:pPr algn="just">
              <a:lnSpc>
                <a:spcPct val="150000"/>
              </a:lnSpc>
              <a:spcAft>
                <a:spcPts val="800"/>
              </a:spcAft>
            </a:pPr>
            <a:r>
              <a:rPr lang="lt-LT" sz="1600" b="1" i="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Palyginus</a:t>
            </a:r>
            <a:r>
              <a:rPr lang="lt-LT" sz="16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lt-LT" sz="1600" b="1" i="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2019-</a:t>
            </a:r>
            <a:r>
              <a:rPr lang="lt-LT" sz="16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lt-LT" sz="1600" b="1" i="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2018 - 2017 – 2016 m .m</a:t>
            </a:r>
            <a:r>
              <a:rPr lang="lt-LT" sz="1400" b="1" i="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lt-LT" sz="1400" dirty="0">
                <a:effectLst/>
                <a:latin typeface="Times New Roman" panose="02020603050405020304" pitchFamily="18" charset="0"/>
                <a:ea typeface="Times New Roman" panose="02020603050405020304" pitchFamily="18" charset="0"/>
                <a:cs typeface="Times New Roman" panose="02020603050405020304" pitchFamily="18" charset="0"/>
              </a:rPr>
              <a:t>mokinių pasiskirstymą pagal kūno masės indeksą  mažėja vaikų, turinčių labai didelį KMI, dalis (nutukimas). </a:t>
            </a:r>
            <a:endParaRPr lang="lt-LT"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aveikslėlis 1"/>
          <p:cNvPicPr>
            <a:picLocks noChangeAspect="1"/>
          </p:cNvPicPr>
          <p:nvPr/>
        </p:nvPicPr>
        <p:blipFill>
          <a:blip r:embed="rId2"/>
          <a:stretch>
            <a:fillRect/>
          </a:stretch>
        </p:blipFill>
        <p:spPr>
          <a:xfrm>
            <a:off x="920872" y="670648"/>
            <a:ext cx="10516511" cy="4352921"/>
          </a:xfrm>
          <a:prstGeom prst="rect">
            <a:avLst/>
          </a:prstGeom>
        </p:spPr>
      </p:pic>
    </p:spTree>
    <p:extLst>
      <p:ext uri="{BB962C8B-B14F-4D97-AF65-F5344CB8AC3E}">
        <p14:creationId xmlns:p14="http://schemas.microsoft.com/office/powerpoint/2010/main" val="14930888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838200" y="365126"/>
            <a:ext cx="10515600" cy="582526"/>
          </a:xfrm>
        </p:spPr>
        <p:txBody>
          <a:bodyPr/>
          <a:lstStyle/>
          <a:p>
            <a:r>
              <a:rPr lang="lt-LT" altLang="lt-LT" sz="2000" b="1" dirty="0">
                <a:solidFill>
                  <a:srgbClr val="191B0E"/>
                </a:solidFill>
                <a:latin typeface="Times New Roman" panose="02020603050405020304" pitchFamily="18" charset="0"/>
                <a:cs typeface="Times New Roman" panose="02020603050405020304" pitchFamily="18" charset="0"/>
              </a:rPr>
              <a:t>VAIKO SVEIKATOS PAŽYMĖJIME – </a:t>
            </a:r>
            <a:r>
              <a:rPr lang="lt-LT" altLang="lt-LT" sz="2000" b="1" u="sng" dirty="0">
                <a:solidFill>
                  <a:srgbClr val="191B0E"/>
                </a:solidFill>
                <a:latin typeface="Times New Roman" panose="02020603050405020304" pitchFamily="18" charset="0"/>
                <a:cs typeface="Times New Roman" panose="02020603050405020304" pitchFamily="18" charset="0"/>
              </a:rPr>
              <a:t>dantų ir žandikaulių būklės įvertinimas</a:t>
            </a:r>
            <a:endParaRPr lang="lt-LT" dirty="0"/>
          </a:p>
        </p:txBody>
      </p:sp>
      <p:pic>
        <p:nvPicPr>
          <p:cNvPr id="4" name="Turinio vietos rezervavimo ženklas 3"/>
          <p:cNvPicPr>
            <a:picLocks noGrp="1" noChangeAspect="1"/>
          </p:cNvPicPr>
          <p:nvPr>
            <p:ph idx="1"/>
          </p:nvPr>
        </p:nvPicPr>
        <p:blipFill>
          <a:blip r:embed="rId2"/>
          <a:stretch>
            <a:fillRect/>
          </a:stretch>
        </p:blipFill>
        <p:spPr>
          <a:xfrm>
            <a:off x="1040119" y="736658"/>
            <a:ext cx="4822874" cy="6121342"/>
          </a:xfrm>
          <a:prstGeom prst="rect">
            <a:avLst/>
          </a:prstGeom>
        </p:spPr>
      </p:pic>
      <p:sp>
        <p:nvSpPr>
          <p:cNvPr id="5" name="Stačiakampis 4"/>
          <p:cNvSpPr/>
          <p:nvPr/>
        </p:nvSpPr>
        <p:spPr>
          <a:xfrm>
            <a:off x="6170564" y="1509928"/>
            <a:ext cx="4611043" cy="1938992"/>
          </a:xfrm>
          <a:prstGeom prst="rect">
            <a:avLst/>
          </a:prstGeom>
        </p:spPr>
        <p:txBody>
          <a:bodyPr wrap="square">
            <a:spAutoFit/>
          </a:bodyPr>
          <a:lstStyle/>
          <a:p>
            <a:pPr marL="382588" lvl="0" indent="-382588" algn="just" defTabSz="685800" fontAlgn="base">
              <a:lnSpc>
                <a:spcPct val="150000"/>
              </a:lnSpc>
              <a:spcBef>
                <a:spcPts val="1000"/>
              </a:spcBef>
              <a:spcAft>
                <a:spcPts val="200"/>
              </a:spcAft>
              <a:buFont typeface="Arial" pitchFamily="34" charset="0"/>
              <a:buChar char="•"/>
              <a:defRPr/>
            </a:pPr>
            <a:r>
              <a:rPr lang="lt-LT" altLang="lt-LT" sz="2000" dirty="0">
                <a:solidFill>
                  <a:srgbClr val="191B0E"/>
                </a:solidFill>
                <a:latin typeface="Times New Roman" pitchFamily="18" charset="0"/>
                <a:cs typeface="Times New Roman" pitchFamily="18" charset="0"/>
              </a:rPr>
              <a:t>Vaikas profilaktinių patikrinimų metu turi apsilankyti pas gydytoją odontologą, kuris įvertina dantų ir žandikaulių būklę.</a:t>
            </a:r>
          </a:p>
        </p:txBody>
      </p:sp>
      <p:pic>
        <p:nvPicPr>
          <p:cNvPr id="6" name="Paveikslėlis 5"/>
          <p:cNvPicPr>
            <a:picLocks noChangeAspect="1"/>
          </p:cNvPicPr>
          <p:nvPr/>
        </p:nvPicPr>
        <p:blipFill>
          <a:blip r:embed="rId3"/>
          <a:stretch>
            <a:fillRect/>
          </a:stretch>
        </p:blipFill>
        <p:spPr>
          <a:xfrm>
            <a:off x="8987029" y="6011143"/>
            <a:ext cx="3145809" cy="780356"/>
          </a:xfrm>
          <a:prstGeom prst="rect">
            <a:avLst/>
          </a:prstGeom>
        </p:spPr>
      </p:pic>
    </p:spTree>
    <p:extLst>
      <p:ext uri="{BB962C8B-B14F-4D97-AF65-F5344CB8AC3E}">
        <p14:creationId xmlns:p14="http://schemas.microsoft.com/office/powerpoint/2010/main" val="1303271732"/>
      </p:ext>
    </p:extLst>
  </p:cSld>
  <p:clrMapOvr>
    <a:masterClrMapping/>
  </p:clrMapOvr>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741</TotalTime>
  <Words>617</Words>
  <Application>Microsoft Office PowerPoint</Application>
  <PresentationFormat>Plačiaekranė</PresentationFormat>
  <Paragraphs>31</Paragraphs>
  <Slides>15</Slides>
  <Notes>0</Notes>
  <HiddenSlides>0</HiddenSlides>
  <MMClips>0</MMClips>
  <ScaleCrop>false</ScaleCrop>
  <HeadingPairs>
    <vt:vector size="6" baseType="variant">
      <vt:variant>
        <vt:lpstr>Naudojami šriftai</vt:lpstr>
      </vt:variant>
      <vt:variant>
        <vt:i4>4</vt:i4>
      </vt:variant>
      <vt:variant>
        <vt:lpstr>Tema</vt:lpstr>
      </vt:variant>
      <vt:variant>
        <vt:i4>1</vt:i4>
      </vt:variant>
      <vt:variant>
        <vt:lpstr>Skaidrių pavadinimai</vt:lpstr>
      </vt:variant>
      <vt:variant>
        <vt:i4>15</vt:i4>
      </vt:variant>
    </vt:vector>
  </HeadingPairs>
  <TitlesOfParts>
    <vt:vector size="20" baseType="lpstr">
      <vt:lpstr>Arial</vt:lpstr>
      <vt:lpstr>Calibri</vt:lpstr>
      <vt:lpstr>Calibri Light</vt:lpstr>
      <vt:lpstr>Times New Roman</vt:lpstr>
      <vt:lpstr>„Office“ tema</vt:lpstr>
      <vt:lpstr>Klaipėdos Vitės progimnazijos mokinių sveikatos rodiklių analizė 2019 m.</vt:lpstr>
      <vt:lpstr>„PowerPoint“ pateiktis</vt:lpstr>
      <vt:lpstr>„PowerPoint“ pateiktis</vt:lpstr>
      <vt:lpstr>Mokinių profilaktinių sveikatos duomenų rezultatų svarba</vt:lpstr>
      <vt:lpstr>Vitės progimnazijoje, mokinių, profilaktiškai besitikrinančių sveikatą kiekvienais metais, skaičius (proc.) išlieka panašus: </vt:lpstr>
      <vt:lpstr>„PowerPoint“ pateiktis</vt:lpstr>
      <vt:lpstr>Kūno masės indeksas</vt:lpstr>
      <vt:lpstr>„PowerPoint“ pateiktis</vt:lpstr>
      <vt:lpstr>VAIKO SVEIKATOS PAŽYMĖJIME – dantų ir žandikaulių būklės įvertinimas</vt:lpstr>
      <vt:lpstr>„PowerPoint“ pateiktis</vt:lpstr>
      <vt:lpstr>„PowerPoint“ pateiktis</vt:lpstr>
      <vt:lpstr>„PowerPoint“ pateiktis</vt:lpstr>
      <vt:lpstr>„PowerPoint“ pateiktis</vt:lpstr>
      <vt:lpstr>„PowerPoint“ pateiktis</vt:lpstr>
      <vt:lpstr>Rekomendacijos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Vitės progimnazijos mokinių sveikatos rodiklių 2019 m. m. analizė</dc:title>
  <dc:creator>Darbuotojas</dc:creator>
  <cp:lastModifiedBy>Darius Duda</cp:lastModifiedBy>
  <cp:revision>22</cp:revision>
  <dcterms:created xsi:type="dcterms:W3CDTF">2020-01-23T07:44:45Z</dcterms:created>
  <dcterms:modified xsi:type="dcterms:W3CDTF">2020-06-29T08:12:43Z</dcterms:modified>
</cp:coreProperties>
</file>