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lt-LT" b="1" dirty="0">
                <a:solidFill>
                  <a:schemeClr val="tx1"/>
                </a:solidFill>
                <a:latin typeface="Times New Roman" panose="02020603050405020304" pitchFamily="18" charset="0"/>
                <a:cs typeface="Times New Roman" panose="02020603050405020304" pitchFamily="18" charset="0"/>
              </a:rPr>
              <a:t>MOKINIŲ</a:t>
            </a:r>
            <a:r>
              <a:rPr lang="lt-LT" b="1" baseline="0" dirty="0">
                <a:solidFill>
                  <a:schemeClr val="tx1"/>
                </a:solidFill>
                <a:latin typeface="Times New Roman" panose="02020603050405020304" pitchFamily="18" charset="0"/>
                <a:cs typeface="Times New Roman" panose="02020603050405020304" pitchFamily="18" charset="0"/>
              </a:rPr>
              <a:t> PASISKIRSTYMAS PAGAL KŪNO MASĖS INDEKSĄ 2019 M. (PROC.)</a:t>
            </a:r>
            <a:endParaRPr lang="en-US" b="1"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lt-LT"/>
        </a:p>
      </c:txPr>
    </c:title>
    <c:autoTitleDeleted val="0"/>
    <c:plotArea>
      <c:layout/>
      <c:pieChart>
        <c:varyColors val="1"/>
        <c:ser>
          <c:idx val="0"/>
          <c:order val="0"/>
          <c:tx>
            <c:strRef>
              <c:f>Lapas1!$B$1</c:f>
              <c:strCache>
                <c:ptCount val="1"/>
                <c:pt idx="0">
                  <c:v>Stulpelis1</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ADBC-45B7-B28E-E0EE6651C99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ADBC-45B7-B28E-E0EE6651C99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ADBC-45B7-B28E-E0EE6651C99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ADBC-45B7-B28E-E0EE6651C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t-LT"/>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Lapas1!$A$2:$A$5</c:f>
              <c:strCache>
                <c:ptCount val="4"/>
                <c:pt idx="0">
                  <c:v>Vaikų, turinčių per mažą KMI, dalis (%)</c:v>
                </c:pt>
                <c:pt idx="1">
                  <c:v>Vaikų, turinčių normalų KMI, dalis (%)</c:v>
                </c:pt>
                <c:pt idx="2">
                  <c:v>Vaikų turinčių didelį KMI, dalis (anstvoris) (%)</c:v>
                </c:pt>
                <c:pt idx="3">
                  <c:v>Vaikų, turinčių labai didelį KMI, dalis (nutukimas) (%)</c:v>
                </c:pt>
              </c:strCache>
            </c:strRef>
          </c:cat>
          <c:val>
            <c:numRef>
              <c:f>Lapas1!$B$2:$B$5</c:f>
              <c:numCache>
                <c:formatCode>General</c:formatCode>
                <c:ptCount val="4"/>
                <c:pt idx="0">
                  <c:v>12.54</c:v>
                </c:pt>
                <c:pt idx="1">
                  <c:v>64.61</c:v>
                </c:pt>
                <c:pt idx="2">
                  <c:v>14.9</c:v>
                </c:pt>
                <c:pt idx="3">
                  <c:v>5.91</c:v>
                </c:pt>
              </c:numCache>
            </c:numRef>
          </c:val>
          <c:extLst>
            <c:ext xmlns:c16="http://schemas.microsoft.com/office/drawing/2014/chart" uri="{C3380CC4-5D6E-409C-BE32-E72D297353CC}">
              <c16:uniqueId val="{00000000-E4DA-4A50-863A-6A723FB2BFD9}"/>
            </c:ext>
          </c:extLst>
        </c:ser>
        <c:ser>
          <c:idx val="1"/>
          <c:order val="1"/>
          <c:tx>
            <c:strRef>
              <c:f>Lapas1!$C$1</c:f>
              <c:strCache>
                <c:ptCount val="1"/>
                <c:pt idx="0">
                  <c:v>Stulpelis2</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ADBC-45B7-B28E-E0EE6651C99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ADBC-45B7-B28E-E0EE6651C99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ADBC-45B7-B28E-E0EE6651C99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F-ADBC-45B7-B28E-E0EE6651C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t-LT"/>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Lapas1!$A$2:$A$5</c:f>
              <c:strCache>
                <c:ptCount val="4"/>
                <c:pt idx="0">
                  <c:v>Vaikų, turinčių per mažą KMI, dalis (%)</c:v>
                </c:pt>
                <c:pt idx="1">
                  <c:v>Vaikų, turinčių normalų KMI, dalis (%)</c:v>
                </c:pt>
                <c:pt idx="2">
                  <c:v>Vaikų turinčių didelį KMI, dalis (anstvoris) (%)</c:v>
                </c:pt>
                <c:pt idx="3">
                  <c:v>Vaikų, turinčių labai didelį KMI, dalis (nutukimas) (%)</c:v>
                </c:pt>
              </c:strCache>
            </c:strRef>
          </c:cat>
          <c:val>
            <c:numRef>
              <c:f>Lapas1!$C$2:$C$5</c:f>
              <c:numCache>
                <c:formatCode>General</c:formatCode>
                <c:ptCount val="4"/>
              </c:numCache>
            </c:numRef>
          </c:val>
          <c:extLst>
            <c:ext xmlns:c16="http://schemas.microsoft.com/office/drawing/2014/chart" uri="{C3380CC4-5D6E-409C-BE32-E72D297353CC}">
              <c16:uniqueId val="{00000001-E4DA-4A50-863A-6A723FB2BFD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t-LT" sz="2400" b="1" dirty="0">
                <a:solidFill>
                  <a:schemeClr val="tx1"/>
                </a:solidFill>
                <a:latin typeface="Times New Roman" panose="02020603050405020304" pitchFamily="18" charset="0"/>
                <a:cs typeface="Times New Roman" panose="02020603050405020304" pitchFamily="18" charset="0"/>
              </a:rPr>
              <a:t>Mokinių</a:t>
            </a:r>
            <a:r>
              <a:rPr lang="lt-LT" sz="2400" b="1" baseline="0" dirty="0">
                <a:solidFill>
                  <a:schemeClr val="tx1"/>
                </a:solidFill>
                <a:latin typeface="Times New Roman" panose="02020603050405020304" pitchFamily="18" charset="0"/>
                <a:cs typeface="Times New Roman" panose="02020603050405020304" pitchFamily="18" charset="0"/>
              </a:rPr>
              <a:t> dalis, turinčių žandikaulių ir pavienių dantų </a:t>
            </a:r>
            <a:r>
              <a:rPr lang="lt-LT" sz="2400" b="1" baseline="0" dirty="0" err="1">
                <a:solidFill>
                  <a:schemeClr val="tx1"/>
                </a:solidFill>
                <a:latin typeface="Times New Roman" panose="02020603050405020304" pitchFamily="18" charset="0"/>
                <a:cs typeface="Times New Roman" panose="02020603050405020304" pitchFamily="18" charset="0"/>
              </a:rPr>
              <a:t>sąkandžio</a:t>
            </a:r>
            <a:r>
              <a:rPr lang="lt-LT" sz="2400" b="1" baseline="0" dirty="0">
                <a:solidFill>
                  <a:schemeClr val="tx1"/>
                </a:solidFill>
                <a:latin typeface="Times New Roman" panose="02020603050405020304" pitchFamily="18" charset="0"/>
                <a:cs typeface="Times New Roman" panose="02020603050405020304" pitchFamily="18" charset="0"/>
              </a:rPr>
              <a:t> patologiją 2019 m. (proc.)</a:t>
            </a:r>
            <a:endParaRPr lang="lt-LT" sz="2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13466478374985738"/>
          <c:y val="5.8372849914210293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Vaikų, turinčių žandikaulių patologiją</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Lapas1!$B$2:$B$9</c:f>
              <c:numCache>
                <c:formatCode>General</c:formatCode>
                <c:ptCount val="8"/>
                <c:pt idx="0">
                  <c:v>12</c:v>
                </c:pt>
                <c:pt idx="1">
                  <c:v>21.88</c:v>
                </c:pt>
                <c:pt idx="2">
                  <c:v>31.08</c:v>
                </c:pt>
                <c:pt idx="3">
                  <c:v>11.63</c:v>
                </c:pt>
                <c:pt idx="4">
                  <c:v>18.84</c:v>
                </c:pt>
                <c:pt idx="5">
                  <c:v>25.58</c:v>
                </c:pt>
                <c:pt idx="6">
                  <c:v>15.38</c:v>
                </c:pt>
                <c:pt idx="7">
                  <c:v>18.18</c:v>
                </c:pt>
              </c:numCache>
            </c:numRef>
          </c:val>
          <c:extLst>
            <c:ext xmlns:c16="http://schemas.microsoft.com/office/drawing/2014/chart" uri="{C3380CC4-5D6E-409C-BE32-E72D297353CC}">
              <c16:uniqueId val="{00000000-6814-46A5-8786-9E4B22E6AF0F}"/>
            </c:ext>
          </c:extLst>
        </c:ser>
        <c:ser>
          <c:idx val="1"/>
          <c:order val="1"/>
          <c:tx>
            <c:strRef>
              <c:f>Lapas1!$C$1</c:f>
              <c:strCache>
                <c:ptCount val="1"/>
                <c:pt idx="0">
                  <c:v>Vaikų, turinčių pavienių dantų sąkandžio patologiją</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Lapas1!$C$2:$C$9</c:f>
              <c:numCache>
                <c:formatCode>General</c:formatCode>
                <c:ptCount val="8"/>
                <c:pt idx="0">
                  <c:v>10.67</c:v>
                </c:pt>
                <c:pt idx="1">
                  <c:v>23.44</c:v>
                </c:pt>
                <c:pt idx="2">
                  <c:v>29.73</c:v>
                </c:pt>
                <c:pt idx="3">
                  <c:v>25.58</c:v>
                </c:pt>
                <c:pt idx="4">
                  <c:v>21.74</c:v>
                </c:pt>
                <c:pt idx="5">
                  <c:v>20.93</c:v>
                </c:pt>
                <c:pt idx="6">
                  <c:v>23.08</c:v>
                </c:pt>
                <c:pt idx="7">
                  <c:v>18.18</c:v>
                </c:pt>
              </c:numCache>
            </c:numRef>
          </c:val>
          <c:extLst>
            <c:ext xmlns:c16="http://schemas.microsoft.com/office/drawing/2014/chart" uri="{C3380CC4-5D6E-409C-BE32-E72D297353CC}">
              <c16:uniqueId val="{00000001-6814-46A5-8786-9E4B22E6AF0F}"/>
            </c:ext>
          </c:extLst>
        </c:ser>
        <c:ser>
          <c:idx val="2"/>
          <c:order val="2"/>
          <c:tx>
            <c:strRef>
              <c:f>Lapas1!$D$1</c:f>
              <c:strCache>
                <c:ptCount val="1"/>
                <c:pt idx="0">
                  <c:v>3 seka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Lapas1!$D$2:$D$9</c:f>
              <c:numCache>
                <c:formatCode>General</c:formatCode>
                <c:ptCount val="8"/>
              </c:numCache>
            </c:numRef>
          </c:val>
          <c:extLst>
            <c:ext xmlns:c16="http://schemas.microsoft.com/office/drawing/2014/chart" uri="{C3380CC4-5D6E-409C-BE32-E72D297353CC}">
              <c16:uniqueId val="{00000002-6814-46A5-8786-9E4B22E6AF0F}"/>
            </c:ext>
          </c:extLst>
        </c:ser>
        <c:dLbls>
          <c:dLblPos val="outEnd"/>
          <c:showLegendKey val="0"/>
          <c:showVal val="1"/>
          <c:showCatName val="0"/>
          <c:showSerName val="0"/>
          <c:showPercent val="0"/>
          <c:showBubbleSize val="0"/>
        </c:dLbls>
        <c:gapWidth val="219"/>
        <c:overlap val="-27"/>
        <c:axId val="419489992"/>
        <c:axId val="419486712"/>
      </c:barChart>
      <c:catAx>
        <c:axId val="41948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19486712"/>
        <c:crosses val="autoZero"/>
        <c:auto val="1"/>
        <c:lblAlgn val="ctr"/>
        <c:lblOffset val="100"/>
        <c:noMultiLvlLbl val="0"/>
      </c:catAx>
      <c:valAx>
        <c:axId val="419486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419489992"/>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t-LT" sz="2400" b="1" dirty="0">
                <a:solidFill>
                  <a:schemeClr val="tx1"/>
                </a:solidFill>
                <a:latin typeface="Times New Roman" panose="02020603050405020304" pitchFamily="18" charset="0"/>
                <a:cs typeface="Times New Roman" panose="02020603050405020304" pitchFamily="18" charset="0"/>
              </a:rPr>
              <a:t>Mokinių dalis (</a:t>
            </a:r>
            <a:r>
              <a:rPr lang="en-US" sz="2400" b="1" dirty="0">
                <a:solidFill>
                  <a:schemeClr val="tx1"/>
                </a:solidFill>
                <a:latin typeface="Times New Roman" panose="02020603050405020304" pitchFamily="18" charset="0"/>
                <a:cs typeface="Times New Roman" panose="02020603050405020304" pitchFamily="18" charset="0"/>
              </a:rPr>
              <a:t>%</a:t>
            </a:r>
            <a:r>
              <a:rPr lang="lt-LT" sz="2400" b="1" dirty="0">
                <a:solidFill>
                  <a:schemeClr val="tx1"/>
                </a:solidFill>
                <a:latin typeface="Times New Roman" panose="02020603050405020304" pitchFamily="18" charset="0"/>
                <a:cs typeface="Times New Roman" panose="02020603050405020304" pitchFamily="18" charset="0"/>
              </a:rPr>
              <a:t>) pagal fizinio ugdymo grupes 2019 m.</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Vaikų, priskiriamų pagrindinei fizinio ugdymo grupei, dalis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Lapas1!$B$2:$B$5</c:f>
              <c:numCache>
                <c:formatCode>General</c:formatCode>
                <c:ptCount val="4"/>
                <c:pt idx="0">
                  <c:v>98.39</c:v>
                </c:pt>
              </c:numCache>
            </c:numRef>
          </c:val>
          <c:extLst>
            <c:ext xmlns:c16="http://schemas.microsoft.com/office/drawing/2014/chart" uri="{C3380CC4-5D6E-409C-BE32-E72D297353CC}">
              <c16:uniqueId val="{00000000-9DE8-450B-B90B-59320412A484}"/>
            </c:ext>
          </c:extLst>
        </c:ser>
        <c:ser>
          <c:idx val="1"/>
          <c:order val="1"/>
          <c:tx>
            <c:strRef>
              <c:f>Lapas1!$C$1</c:f>
              <c:strCache>
                <c:ptCount val="1"/>
                <c:pt idx="0">
                  <c:v>Vaikų, priskiriamų parengiamajai fizinio ugdymo grupei, dalis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Lapas1!$C$2:$C$5</c:f>
              <c:numCache>
                <c:formatCode>General</c:formatCode>
                <c:ptCount val="4"/>
                <c:pt idx="1">
                  <c:v>8.31</c:v>
                </c:pt>
              </c:numCache>
            </c:numRef>
          </c:val>
          <c:extLst>
            <c:ext xmlns:c16="http://schemas.microsoft.com/office/drawing/2014/chart" uri="{C3380CC4-5D6E-409C-BE32-E72D297353CC}">
              <c16:uniqueId val="{00000001-9DE8-450B-B90B-59320412A484}"/>
            </c:ext>
          </c:extLst>
        </c:ser>
        <c:ser>
          <c:idx val="2"/>
          <c:order val="2"/>
          <c:tx>
            <c:strRef>
              <c:f>Lapas1!$D$1</c:f>
              <c:strCache>
                <c:ptCount val="1"/>
                <c:pt idx="0">
                  <c:v>Vaikų, priskiriamų specialiajai fizinio ugdymo grupei, dalis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Lapas1!$D$2:$D$5</c:f>
              <c:numCache>
                <c:formatCode>General</c:formatCode>
                <c:ptCount val="4"/>
                <c:pt idx="2">
                  <c:v>2</c:v>
                </c:pt>
              </c:numCache>
            </c:numRef>
          </c:val>
          <c:extLst>
            <c:ext xmlns:c16="http://schemas.microsoft.com/office/drawing/2014/chart" uri="{C3380CC4-5D6E-409C-BE32-E72D297353CC}">
              <c16:uniqueId val="{00000002-9DE8-450B-B90B-59320412A484}"/>
            </c:ext>
          </c:extLst>
        </c:ser>
        <c:dLbls>
          <c:dLblPos val="outEnd"/>
          <c:showLegendKey val="0"/>
          <c:showVal val="1"/>
          <c:showCatName val="0"/>
          <c:showSerName val="0"/>
          <c:showPercent val="0"/>
          <c:showBubbleSize val="0"/>
        </c:dLbls>
        <c:gapWidth val="219"/>
        <c:overlap val="-27"/>
        <c:axId val="432001376"/>
        <c:axId val="432001704"/>
      </c:barChart>
      <c:catAx>
        <c:axId val="432001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32001704"/>
        <c:crosses val="autoZero"/>
        <c:auto val="1"/>
        <c:lblAlgn val="ctr"/>
        <c:lblOffset val="100"/>
        <c:noMultiLvlLbl val="0"/>
      </c:catAx>
      <c:valAx>
        <c:axId val="432001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32001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59167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255249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67605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428244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Redaguoti šablono teksto stilius</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96944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2020-06-29</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041957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p:cNvSpPr>
            <a:spLocks noGrp="1"/>
          </p:cNvSpPr>
          <p:nvPr>
            <p:ph type="dt" sz="half" idx="10"/>
          </p:nvPr>
        </p:nvSpPr>
        <p:spPr/>
        <p:txBody>
          <a:bodyPr/>
          <a:lstStyle/>
          <a:p>
            <a:fld id="{7E40A9D0-DCFE-493F-8092-CDCEDAA04C97}" type="datetimeFigureOut">
              <a:rPr lang="lt-LT" smtClean="0"/>
              <a:t>2020-06-29</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39914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7E40A9D0-DCFE-493F-8092-CDCEDAA04C97}" type="datetimeFigureOut">
              <a:rPr lang="lt-LT" smtClean="0"/>
              <a:t>2020-06-29</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59358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7E40A9D0-DCFE-493F-8092-CDCEDAA04C97}" type="datetimeFigureOut">
              <a:rPr lang="lt-LT" smtClean="0"/>
              <a:t>2020-06-29</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2532413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2020-06-29</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479662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2020-06-29</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782314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0A9D0-DCFE-493F-8092-CDCEDAA04C97}" type="datetimeFigureOut">
              <a:rPr lang="lt-LT" smtClean="0"/>
              <a:t>2020-06-29</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94044-8E97-4283-966A-AB2BFBFB2C96}" type="slidenum">
              <a:rPr lang="lt-LT" smtClean="0"/>
              <a:t>‹#›</a:t>
            </a:fld>
            <a:endParaRPr lang="lt-LT"/>
          </a:p>
        </p:txBody>
      </p:sp>
    </p:spTree>
    <p:extLst>
      <p:ext uri="{BB962C8B-B14F-4D97-AF65-F5344CB8AC3E}">
        <p14:creationId xmlns:p14="http://schemas.microsoft.com/office/powerpoint/2010/main" val="4027423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895302" y="2215283"/>
            <a:ext cx="9144000" cy="2387600"/>
          </a:xfrm>
        </p:spPr>
        <p:txBody>
          <a:bodyPr/>
          <a:lstStyle/>
          <a:p>
            <a:r>
              <a:rPr kumimoji="0" lang="en-US" altLang="lt-LT" sz="4400" b="1" i="0" u="none" strike="noStrike" kern="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Klaip</a:t>
            </a:r>
            <a:r>
              <a:rPr kumimoji="0" lang="lt-LT" altLang="lt-LT" sz="4400" b="1" i="0" u="none" strike="noStrike" kern="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ėdos</a:t>
            </a:r>
            <a:r>
              <a:rPr kumimoji="0" lang="lt-LT" altLang="lt-LT" sz="4400" b="1" i="0" u="none" strike="noStrike" kern="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lt-LT" altLang="lt-LT" sz="4400" b="1" i="0" u="none" strike="noStrike" kern="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Vitės</a:t>
            </a:r>
            <a:r>
              <a:rPr kumimoji="0" lang="lt-LT" altLang="lt-LT" sz="4400" b="1" i="0" u="none" strike="noStrike" kern="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altLang="lt-LT" sz="4400" b="1" i="0" u="none" strike="noStrike" kern="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progimnazijos</a:t>
            </a:r>
            <a:r>
              <a:rPr kumimoji="0" lang="lt-LT" altLang="lt-LT" sz="4400" b="1" i="0" u="none" strike="noStrike" kern="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mokinių sveikatos rodiklių analizė</a:t>
            </a:r>
            <a:br>
              <a:rPr kumimoji="0" lang="lt-LT" altLang="lt-LT" sz="4400" b="1" i="0" u="none" strike="noStrike" kern="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lang="lt-LT" altLang="lt-LT" sz="4400" b="1" kern="0" dirty="0">
                <a:solidFill>
                  <a:srgbClr val="000000"/>
                </a:solidFill>
                <a:latin typeface="Times New Roman" panose="02020603050405020304" pitchFamily="18" charset="0"/>
                <a:cs typeface="Times New Roman" panose="02020603050405020304" pitchFamily="18" charset="0"/>
              </a:rPr>
              <a:t>2019 m.</a:t>
            </a:r>
            <a:endParaRPr lang="lt-LT" dirty="0"/>
          </a:p>
        </p:txBody>
      </p:sp>
      <p:sp>
        <p:nvSpPr>
          <p:cNvPr id="3" name="Antrinis pavadinimas 2"/>
          <p:cNvSpPr>
            <a:spLocks noGrp="1"/>
          </p:cNvSpPr>
          <p:nvPr>
            <p:ph type="subTitle" idx="1"/>
          </p:nvPr>
        </p:nvSpPr>
        <p:spPr>
          <a:xfrm>
            <a:off x="4466705" y="6388331"/>
            <a:ext cx="7725295" cy="469669"/>
          </a:xfrm>
        </p:spPr>
        <p:txBody>
          <a:bodyPr/>
          <a:lstStyle/>
          <a:p>
            <a:pPr lvl="0"/>
            <a:r>
              <a:rPr lang="lt-LT" sz="1800" dirty="0">
                <a:latin typeface="Times New Roman" panose="02020603050405020304" pitchFamily="18" charset="0"/>
                <a:cs typeface="Times New Roman" panose="02020603050405020304" pitchFamily="18" charset="0"/>
              </a:rPr>
              <a:t>Parengė: visuomenės sveikatos specialistė Dovilė </a:t>
            </a:r>
            <a:r>
              <a:rPr lang="lt-LT" sz="1800" dirty="0" err="1">
                <a:latin typeface="Times New Roman" panose="02020603050405020304" pitchFamily="18" charset="0"/>
                <a:cs typeface="Times New Roman" panose="02020603050405020304" pitchFamily="18" charset="0"/>
              </a:rPr>
              <a:t>Žymančė</a:t>
            </a:r>
            <a:endParaRPr lang="lt-LT" sz="1800" dirty="0">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105950" y="103164"/>
            <a:ext cx="4066384" cy="2591025"/>
          </a:xfrm>
          <a:prstGeom prst="rect">
            <a:avLst/>
          </a:prstGeom>
        </p:spPr>
      </p:pic>
      <p:pic>
        <p:nvPicPr>
          <p:cNvPr id="5" name="Paveikslėlis 4"/>
          <p:cNvPicPr>
            <a:picLocks noChangeAspect="1"/>
          </p:cNvPicPr>
          <p:nvPr/>
        </p:nvPicPr>
        <p:blipFill>
          <a:blip r:embed="rId3"/>
          <a:stretch>
            <a:fillRect/>
          </a:stretch>
        </p:blipFill>
        <p:spPr>
          <a:xfrm>
            <a:off x="7622303" y="30926"/>
            <a:ext cx="4395597" cy="1091279"/>
          </a:xfrm>
          <a:prstGeom prst="rect">
            <a:avLst/>
          </a:prstGeom>
        </p:spPr>
      </p:pic>
    </p:spTree>
    <p:extLst>
      <p:ext uri="{BB962C8B-B14F-4D97-AF65-F5344CB8AC3E}">
        <p14:creationId xmlns:p14="http://schemas.microsoft.com/office/powerpoint/2010/main" val="1113286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p:cNvGraphicFramePr>
            <a:graphicFrameLocks noGrp="1"/>
          </p:cNvGraphicFramePr>
          <p:nvPr>
            <p:ph idx="4294967295"/>
            <p:extLst>
              <p:ext uri="{D42A27DB-BD31-4B8C-83A1-F6EECF244321}">
                <p14:modId xmlns:p14="http://schemas.microsoft.com/office/powerpoint/2010/main" val="1982124352"/>
              </p:ext>
            </p:extLst>
          </p:nvPr>
        </p:nvGraphicFramePr>
        <p:xfrm>
          <a:off x="781396" y="1409989"/>
          <a:ext cx="10515600" cy="4351338"/>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79491"/>
            <a:ext cx="3145809" cy="780356"/>
          </a:xfrm>
          <a:prstGeom prst="rect">
            <a:avLst/>
          </a:prstGeom>
        </p:spPr>
      </p:pic>
    </p:spTree>
    <p:extLst>
      <p:ext uri="{BB962C8B-B14F-4D97-AF65-F5344CB8AC3E}">
        <p14:creationId xmlns:p14="http://schemas.microsoft.com/office/powerpoint/2010/main" val="2260718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urinio vietos rezervavimo ženklas 5"/>
          <p:cNvPicPr>
            <a:picLocks noGrp="1" noChangeAspect="1"/>
          </p:cNvPicPr>
          <p:nvPr>
            <p:ph idx="4294967295"/>
          </p:nvPr>
        </p:nvPicPr>
        <p:blipFill>
          <a:blip r:embed="rId2"/>
          <a:stretch>
            <a:fillRect/>
          </a:stretch>
        </p:blipFill>
        <p:spPr>
          <a:xfrm>
            <a:off x="748146" y="1027603"/>
            <a:ext cx="10512425" cy="4351338"/>
          </a:xfrm>
          <a:prstGeom prst="rect">
            <a:avLst/>
          </a:prstGeom>
        </p:spPr>
      </p:pic>
      <p:pic>
        <p:nvPicPr>
          <p:cNvPr id="7" name="Paveikslėlis 6"/>
          <p:cNvPicPr>
            <a:picLocks noChangeAspect="1"/>
          </p:cNvPicPr>
          <p:nvPr/>
        </p:nvPicPr>
        <p:blipFill>
          <a:blip r:embed="rId3"/>
          <a:stretch>
            <a:fillRect/>
          </a:stretch>
        </p:blipFill>
        <p:spPr>
          <a:xfrm>
            <a:off x="9046191" y="71178"/>
            <a:ext cx="3145809" cy="780356"/>
          </a:xfrm>
          <a:prstGeom prst="rect">
            <a:avLst/>
          </a:prstGeom>
        </p:spPr>
      </p:pic>
      <p:sp>
        <p:nvSpPr>
          <p:cNvPr id="8" name="Stačiakampis 7"/>
          <p:cNvSpPr/>
          <p:nvPr/>
        </p:nvSpPr>
        <p:spPr>
          <a:xfrm>
            <a:off x="748145" y="5555010"/>
            <a:ext cx="10374283" cy="704104"/>
          </a:xfrm>
          <a:prstGeom prst="rect">
            <a:avLst/>
          </a:prstGeom>
        </p:spPr>
        <p:txBody>
          <a:bodyPr wrap="square">
            <a:spAutoFit/>
          </a:bodyPr>
          <a:lstStyle/>
          <a:p>
            <a:pPr algn="just">
              <a:lnSpc>
                <a:spcPct val="150000"/>
              </a:lnSpc>
              <a:spcAft>
                <a:spcPts val="800"/>
              </a:spcAft>
            </a:pP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Palyginus</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2019-</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2018 - 2017 – 2016 m .m.</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mokinių dalis, turinčių žandikaulių patologiją mažėja, o turinčių pavienių dantų </a:t>
            </a:r>
            <a:r>
              <a:rPr lang="lt-LT" sz="1400" dirty="0" err="1">
                <a:latin typeface="Times New Roman" panose="02020603050405020304" pitchFamily="18" charset="0"/>
                <a:ea typeface="Times New Roman" panose="02020603050405020304" pitchFamily="18" charset="0"/>
                <a:cs typeface="Times New Roman" panose="02020603050405020304" pitchFamily="18" charset="0"/>
              </a:rPr>
              <a:t>sąkandžio</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 patologiją (proc.) didėja.</a:t>
            </a:r>
            <a:endParaRPr lang="lt-LT"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7515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
        <p:nvSpPr>
          <p:cNvPr id="3" name="Turinio vietos rezervavimo ženklas 2"/>
          <p:cNvSpPr>
            <a:spLocks noGrp="1"/>
          </p:cNvSpPr>
          <p:nvPr>
            <p:ph idx="4294967295"/>
          </p:nvPr>
        </p:nvSpPr>
        <p:spPr>
          <a:xfrm>
            <a:off x="2884517" y="2341274"/>
            <a:ext cx="6751638" cy="2720975"/>
          </a:xfrm>
        </p:spPr>
        <p:txBody>
          <a:bodyPr/>
          <a:lstStyle/>
          <a:p>
            <a:pPr marL="0" lvl="0" indent="0">
              <a:buNone/>
            </a:pPr>
            <a:r>
              <a:rPr lang="lt-LT" altLang="lt-LT" sz="3600" b="1" cap="all" dirty="0">
                <a:solidFill>
                  <a:srgbClr val="191B0E"/>
                </a:solidFill>
                <a:latin typeface="Times New Roman" panose="02020603050405020304" pitchFamily="18" charset="0"/>
                <a:ea typeface="Segoe UI Symbol" panose="020B0502040204020203" pitchFamily="34" charset="0"/>
                <a:cs typeface="Times New Roman" panose="02020603050405020304" pitchFamily="18" charset="0"/>
              </a:rPr>
              <a:t>FIZINIO LAVINIMO GRUPĖS</a:t>
            </a:r>
            <a:endParaRPr lang="lt-LT" dirty="0">
              <a:solidFill>
                <a:prstClr val="black"/>
              </a:solidFill>
            </a:endParaRPr>
          </a:p>
          <a:p>
            <a:pPr marL="0" lvl="0" indent="0" algn="ctr">
              <a:buNone/>
            </a:pPr>
            <a:endParaRPr lang="lt-LT" sz="3600" b="1" dirty="0">
              <a:solidFill>
                <a:prstClr val="black"/>
              </a:solidFill>
              <a:latin typeface="Times New Roman" panose="02020603050405020304" pitchFamily="18" charset="0"/>
              <a:cs typeface="Times New Roman" panose="02020603050405020304" pitchFamily="18" charset="0"/>
            </a:endParaRPr>
          </a:p>
          <a:p>
            <a:pPr algn="ctr"/>
            <a:endParaRPr lang="lt-LT" dirty="0"/>
          </a:p>
        </p:txBody>
      </p:sp>
    </p:spTree>
    <p:extLst>
      <p:ext uri="{BB962C8B-B14F-4D97-AF65-F5344CB8AC3E}">
        <p14:creationId xmlns:p14="http://schemas.microsoft.com/office/powerpoint/2010/main" val="3764211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p:cNvGraphicFramePr>
            <a:graphicFrameLocks noGrp="1"/>
          </p:cNvGraphicFramePr>
          <p:nvPr>
            <p:ph idx="4294967295"/>
            <p:extLst>
              <p:ext uri="{D42A27DB-BD31-4B8C-83A1-F6EECF244321}">
                <p14:modId xmlns:p14="http://schemas.microsoft.com/office/powerpoint/2010/main" val="2900475641"/>
              </p:ext>
            </p:extLst>
          </p:nvPr>
        </p:nvGraphicFramePr>
        <p:xfrm>
          <a:off x="914400" y="1642745"/>
          <a:ext cx="10515600" cy="4351338"/>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8987030" y="71178"/>
            <a:ext cx="3145809" cy="780356"/>
          </a:xfrm>
          <a:prstGeom prst="rect">
            <a:avLst/>
          </a:prstGeom>
        </p:spPr>
      </p:pic>
    </p:spTree>
    <p:extLst>
      <p:ext uri="{BB962C8B-B14F-4D97-AF65-F5344CB8AC3E}">
        <p14:creationId xmlns:p14="http://schemas.microsoft.com/office/powerpoint/2010/main" val="2095234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8920528" y="71178"/>
            <a:ext cx="3145809" cy="780356"/>
          </a:xfrm>
          <a:prstGeom prst="rect">
            <a:avLst/>
          </a:prstGeom>
        </p:spPr>
      </p:pic>
      <p:pic>
        <p:nvPicPr>
          <p:cNvPr id="6" name="Paveikslėlis 5"/>
          <p:cNvPicPr>
            <a:picLocks noChangeAspect="1"/>
          </p:cNvPicPr>
          <p:nvPr/>
        </p:nvPicPr>
        <p:blipFill>
          <a:blip r:embed="rId3"/>
          <a:stretch>
            <a:fillRect/>
          </a:stretch>
        </p:blipFill>
        <p:spPr>
          <a:xfrm>
            <a:off x="795888" y="997527"/>
            <a:ext cx="11032194" cy="4566369"/>
          </a:xfrm>
          <a:prstGeom prst="rect">
            <a:avLst/>
          </a:prstGeom>
        </p:spPr>
      </p:pic>
      <p:sp>
        <p:nvSpPr>
          <p:cNvPr id="7" name="Stačiakampis 6"/>
          <p:cNvSpPr/>
          <p:nvPr/>
        </p:nvSpPr>
        <p:spPr>
          <a:xfrm>
            <a:off x="570807" y="5709889"/>
            <a:ext cx="10958946" cy="704104"/>
          </a:xfrm>
          <a:prstGeom prst="rect">
            <a:avLst/>
          </a:prstGeom>
        </p:spPr>
        <p:txBody>
          <a:bodyPr wrap="square">
            <a:spAutoFit/>
          </a:bodyPr>
          <a:lstStyle/>
          <a:p>
            <a:pPr algn="just">
              <a:lnSpc>
                <a:spcPct val="150000"/>
              </a:lnSpc>
              <a:spcAft>
                <a:spcPts val="800"/>
              </a:spcAft>
            </a:pP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Palyginus</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2019-</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2018 - 2017 – 2016 m .m. </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mokinių dalį </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pagal fizinio ugdymo grupes, vaikų priskiriamų parengiamajai fizinio ugdymo grupei dalis (</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 didėja.</a:t>
            </a:r>
            <a:endParaRPr lang="lt-LT"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3287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4000" dirty="0">
                <a:latin typeface="Times New Roman" panose="02020603050405020304" pitchFamily="18" charset="0"/>
                <a:cs typeface="Times New Roman" panose="02020603050405020304" pitchFamily="18" charset="0"/>
              </a:rPr>
              <a:t>Rekomendacijos</a:t>
            </a:r>
          </a:p>
        </p:txBody>
      </p:sp>
      <p:sp>
        <p:nvSpPr>
          <p:cNvPr id="3" name="Turinio vietos rezervavimo ženklas 2"/>
          <p:cNvSpPr>
            <a:spLocks noGrp="1"/>
          </p:cNvSpPr>
          <p:nvPr>
            <p:ph idx="1"/>
          </p:nvPr>
        </p:nvSpPr>
        <p:spPr>
          <a:xfrm>
            <a:off x="921327" y="1443239"/>
            <a:ext cx="10515600" cy="4351338"/>
          </a:xfrm>
        </p:spPr>
        <p:txBody>
          <a:bodyPr>
            <a:noAutofit/>
          </a:bodyPr>
          <a:lstStyle/>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Remiantis duomenų analizės rezultatais, daugiau dėmesio turi būti skiriama mokinių sveikatos stiprinimo žinių ir įgūdžių formavimui.</a:t>
            </a:r>
          </a:p>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  Kadangi labai svarbu mažinti rizikos veiksnius, kurie sąlygoja daugelio ligų atsiradimą, reikia organizuoti ir vykdyti įvairius mokymus fizinio aktyvumo, sveikos mitybos ir nutukimo, burnos higienos, psichikos sveikatos gerinimo, psichotropinių medžiagų vartojimo prevencijos temomis; </a:t>
            </a:r>
          </a:p>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 Darbo ir poilsio rėžimo propagavimui; </a:t>
            </a:r>
          </a:p>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 Akių ligų profilaktikai;</a:t>
            </a:r>
          </a:p>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 Skeleto-raumenų sistemos ligų profilaktikai – ergonomiškai tinkamų darbo ir poilsio vietų pritaikymui.</a:t>
            </a:r>
          </a:p>
          <a:p>
            <a:pPr>
              <a:lnSpc>
                <a:spcPct val="150000"/>
              </a:lnSpc>
            </a:pPr>
            <a:endParaRPr lang="lt-LT" sz="2000" dirty="0"/>
          </a:p>
        </p:txBody>
      </p:sp>
      <p:pic>
        <p:nvPicPr>
          <p:cNvPr id="4" name="Paveikslėlis 3"/>
          <p:cNvPicPr>
            <a:picLocks noChangeAspect="1"/>
          </p:cNvPicPr>
          <p:nvPr/>
        </p:nvPicPr>
        <p:blipFill>
          <a:blip r:embed="rId2"/>
          <a:stretch>
            <a:fillRect/>
          </a:stretch>
        </p:blipFill>
        <p:spPr>
          <a:xfrm>
            <a:off x="8945467" y="121055"/>
            <a:ext cx="3145809" cy="780356"/>
          </a:xfrm>
          <a:prstGeom prst="rect">
            <a:avLst/>
          </a:prstGeom>
        </p:spPr>
      </p:pic>
    </p:spTree>
    <p:extLst>
      <p:ext uri="{BB962C8B-B14F-4D97-AF65-F5344CB8AC3E}">
        <p14:creationId xmlns:p14="http://schemas.microsoft.com/office/powerpoint/2010/main" val="2023603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944880" y="1593591"/>
            <a:ext cx="10515600" cy="4351337"/>
          </a:xfrm>
        </p:spPr>
        <p:txBody>
          <a:bodyPr>
            <a:normAutofit fontScale="92500"/>
          </a:bodyPr>
          <a:lstStyle/>
          <a:p>
            <a:pPr marL="382588" lvl="0" indent="-382588" algn="just" defTabSz="685800" fontAlgn="base">
              <a:lnSpc>
                <a:spcPct val="150000"/>
              </a:lnSpc>
              <a:spcAft>
                <a:spcPts val="200"/>
              </a:spcAft>
              <a:buClr>
                <a:prstClr val="black"/>
              </a:buClr>
            </a:pPr>
            <a:r>
              <a:rPr lang="lt-LT" altLang="lt-LT" sz="2000" dirty="0">
                <a:solidFill>
                  <a:prstClr val="black"/>
                </a:solidFill>
                <a:latin typeface="Times New Roman" panose="02020603050405020304" pitchFamily="18" charset="0"/>
                <a:cs typeface="Times New Roman" panose="02020603050405020304" pitchFamily="18" charset="0"/>
              </a:rPr>
              <a:t>Lietuvos Respublikos sveikatos apsaugos ministro 2018 m. rugpjūčio 13 d. įsakymu Nr. V-905 patvirtintos Lietuvos higienos normos HN 21:2017 ,,Mokykla, vykdanti bendrojo ugdymo programas. Bendrieji sveikatos saugos reikalavimai” 75 punkte nurodyta, kad mokyklos vadovas ar jo įgaliotas asmuo turi užtikrinti, kad mokiniai iki 18 metų ugdymo procese dalyvautų pasitikrinę sveikatą.</a:t>
            </a:r>
          </a:p>
          <a:p>
            <a:pPr marL="382588" lvl="0" indent="-382588" algn="just" defTabSz="685800" fontAlgn="base">
              <a:lnSpc>
                <a:spcPct val="150000"/>
              </a:lnSpc>
              <a:spcAft>
                <a:spcPts val="200"/>
              </a:spcAft>
              <a:buClr>
                <a:prstClr val="black"/>
              </a:buClr>
            </a:pPr>
            <a:r>
              <a:rPr lang="lt-LT" altLang="lt-LT" sz="2000" dirty="0">
                <a:solidFill>
                  <a:prstClr val="black"/>
                </a:solidFill>
                <a:latin typeface="Times New Roman" panose="02020603050405020304" pitchFamily="18" charset="0"/>
                <a:cs typeface="Times New Roman" panose="02020603050405020304" pitchFamily="18" charset="0"/>
              </a:rPr>
              <a:t>Duomenys apie mokinių sveikatos būklę gaunami iš statistinės apskaitos formos Nr. 0271/a „Vaiko sveikatos pažymėjimas“ (toliau – Vaiko sveikatos pažymėjimas), patvirtintos Lietuvos Respublikos sveikatos apsaugos ministro 2004 m. gruodžio 24 d. įsakymu Nr. V-951 „Dėl statistinės apskaitos formos Nr. 027-1/a „Vaiko sveikatos pažymėjimas“ patvirtinimo” (</a:t>
            </a:r>
            <a:r>
              <a:rPr lang="lt-LT" altLang="lt-LT" sz="2000" dirty="0" err="1">
                <a:solidFill>
                  <a:prstClr val="black"/>
                </a:solidFill>
                <a:latin typeface="Times New Roman" panose="02020603050405020304" pitchFamily="18" charset="0"/>
                <a:cs typeface="Times New Roman" panose="02020603050405020304" pitchFamily="18" charset="0"/>
              </a:rPr>
              <a:t>žin.</a:t>
            </a:r>
            <a:r>
              <a:rPr lang="lt-LT" altLang="lt-LT" sz="2000" dirty="0">
                <a:solidFill>
                  <a:prstClr val="black"/>
                </a:solidFill>
                <a:latin typeface="Times New Roman" panose="02020603050405020304" pitchFamily="18" charset="0"/>
                <a:cs typeface="Times New Roman" panose="02020603050405020304" pitchFamily="18" charset="0"/>
              </a:rPr>
              <a:t>, 2005, Nr. 3-38; 2013, Nr. 52-2611). </a:t>
            </a:r>
          </a:p>
          <a:p>
            <a:endParaRPr lang="lt-LT" dirty="0"/>
          </a:p>
        </p:txBody>
      </p:sp>
      <p:pic>
        <p:nvPicPr>
          <p:cNvPr id="4" name="Paveikslėlis 3"/>
          <p:cNvPicPr>
            <a:picLocks noChangeAspect="1"/>
          </p:cNvPicPr>
          <p:nvPr/>
        </p:nvPicPr>
        <p:blipFill>
          <a:blip r:embed="rId2"/>
          <a:stretch>
            <a:fillRect/>
          </a:stretch>
        </p:blipFill>
        <p:spPr>
          <a:xfrm>
            <a:off x="7796403" y="66502"/>
            <a:ext cx="4395597" cy="1091279"/>
          </a:xfrm>
          <a:prstGeom prst="rect">
            <a:avLst/>
          </a:prstGeom>
        </p:spPr>
      </p:pic>
    </p:spTree>
    <p:extLst>
      <p:ext uri="{BB962C8B-B14F-4D97-AF65-F5344CB8AC3E}">
        <p14:creationId xmlns:p14="http://schemas.microsoft.com/office/powerpoint/2010/main" val="2340061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1047403" y="1326775"/>
            <a:ext cx="10515600" cy="4351337"/>
          </a:xfrm>
        </p:spPr>
        <p:txBody>
          <a:bodyPr>
            <a:normAutofit fontScale="85000" lnSpcReduction="10000"/>
          </a:bodyPr>
          <a:lstStyle/>
          <a:p>
            <a:pPr marL="382588" lvl="0" indent="-382588" algn="just" defTabSz="685800" fontAlgn="base">
              <a:lnSpc>
                <a:spcPct val="150000"/>
              </a:lnSpc>
              <a:spcAft>
                <a:spcPts val="200"/>
              </a:spcAft>
              <a:defRPr/>
            </a:pPr>
            <a:r>
              <a:rPr lang="lt-LT" sz="2000" dirty="0">
                <a:solidFill>
                  <a:prstClr val="black"/>
                </a:solidFill>
                <a:latin typeface="Times New Roman" pitchFamily="18" charset="0"/>
                <a:cs typeface="Times New Roman" pitchFamily="18" charset="0"/>
              </a:rPr>
              <a:t>Vadovaujantis sveikatos apsaugos ministro 2018 m. balandžio 26 d. įsakymu Nr. V-657 „Dėl elektroninės sveikatos paslaugų ir bendradarbiavimo infrastruktūros informacinės sistemos naudojimo tvarkos aprašo patvirtinimo“ pakeitimo“, nuo 2018 m. birželio 1 d. duomenys, susiję su vaiko sveikatos pažymėjimu, visose asmens sveikatos priežiūros įstaigose tvarkomi elektroniniu būdu. Elektroniniu būdu užpildytas ir pasirašytas vaiko sveikatos pažymėjimas patenka į Elektroninę sveikatos paslaugų ir bendradarbiavimo infrastruktūros informacinę sistemą (ESPBI IS), iš kurios yra perduodamas į Higienos instituto Vaikų sveikatos stebėsenos informacinę sistemą (VSS IS). Su šia sistema dirba visuomenės sveikatos specialistai, vykdantys visuomenės sveikatos priežiūrą mokykloje. </a:t>
            </a:r>
            <a:r>
              <a:rPr lang="lt-LT" altLang="lt-LT" sz="2000" dirty="0">
                <a:solidFill>
                  <a:prstClr val="black"/>
                </a:solidFill>
                <a:latin typeface="Times New Roman" pitchFamily="18" charset="0"/>
                <a:cs typeface="Times New Roman" pitchFamily="18" charset="0"/>
              </a:rPr>
              <a:t> </a:t>
            </a:r>
          </a:p>
          <a:p>
            <a:pPr marL="382588" lvl="0" indent="-382588" algn="just" defTabSz="685800" fontAlgn="base">
              <a:lnSpc>
                <a:spcPct val="150000"/>
              </a:lnSpc>
              <a:spcAft>
                <a:spcPts val="200"/>
              </a:spcAft>
              <a:defRPr/>
            </a:pPr>
            <a:r>
              <a:rPr lang="lt-LT" altLang="lt-LT" sz="2000" dirty="0">
                <a:solidFill>
                  <a:prstClr val="black"/>
                </a:solidFill>
                <a:latin typeface="Times New Roman" pitchFamily="18" charset="0"/>
                <a:cs typeface="Times New Roman" pitchFamily="18" charset="0"/>
              </a:rPr>
              <a:t>Atsižvelgiant į mokinių sveikatos problemas yra kryptingai planuojama ir įgyvendinama sveikatos priežiūra bendrojo lavinimo mokyklose, naudojamos sveikatos stiprinimo priemonės, susijusios su ligų ir traumų profilaktika. </a:t>
            </a:r>
          </a:p>
          <a:p>
            <a:pPr marL="0" lvl="0" indent="0" algn="just">
              <a:lnSpc>
                <a:spcPct val="150000"/>
              </a:lnSpc>
              <a:buNone/>
            </a:pPr>
            <a:endParaRPr lang="lt-LT" sz="2400" i="1" dirty="0">
              <a:solidFill>
                <a:prstClr val="black"/>
              </a:solidFill>
            </a:endParaRPr>
          </a:p>
        </p:txBody>
      </p:sp>
      <p:pic>
        <p:nvPicPr>
          <p:cNvPr id="4" name="Paveikslėlis 3"/>
          <p:cNvPicPr>
            <a:picLocks noChangeAspect="1"/>
          </p:cNvPicPr>
          <p:nvPr/>
        </p:nvPicPr>
        <p:blipFill>
          <a:blip r:embed="rId2"/>
          <a:stretch>
            <a:fillRect/>
          </a:stretch>
        </p:blipFill>
        <p:spPr>
          <a:xfrm>
            <a:off x="7796403" y="0"/>
            <a:ext cx="4395597" cy="1091279"/>
          </a:xfrm>
          <a:prstGeom prst="rect">
            <a:avLst/>
          </a:prstGeom>
        </p:spPr>
      </p:pic>
    </p:spTree>
    <p:extLst>
      <p:ext uri="{BB962C8B-B14F-4D97-AF65-F5344CB8AC3E}">
        <p14:creationId xmlns:p14="http://schemas.microsoft.com/office/powerpoint/2010/main" val="2913889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7458" y="906345"/>
            <a:ext cx="10515600" cy="1325563"/>
          </a:xfrm>
        </p:spPr>
        <p:txBody>
          <a:bodyPr/>
          <a:lstStyle/>
          <a:p>
            <a:pPr algn="ctr"/>
            <a:r>
              <a:rPr lang="lt-LT" sz="3600" b="1" dirty="0">
                <a:solidFill>
                  <a:prstClr val="black"/>
                </a:solidFill>
                <a:latin typeface="Times New Roman" panose="02020603050405020304" pitchFamily="18" charset="0"/>
                <a:cs typeface="Times New Roman" panose="02020603050405020304" pitchFamily="18" charset="0"/>
              </a:rPr>
              <a:t>Mokinių profilaktinių sveikatos duomenų rezultatų svarba</a:t>
            </a:r>
            <a:endParaRPr lang="lt-LT" dirty="0"/>
          </a:p>
        </p:txBody>
      </p:sp>
      <p:sp>
        <p:nvSpPr>
          <p:cNvPr id="3" name="Turinio vietos rezervavimo ženklas 2"/>
          <p:cNvSpPr>
            <a:spLocks noGrp="1"/>
          </p:cNvSpPr>
          <p:nvPr>
            <p:ph idx="1"/>
          </p:nvPr>
        </p:nvSpPr>
        <p:spPr>
          <a:xfrm>
            <a:off x="738447" y="2440767"/>
            <a:ext cx="10515600" cy="4351338"/>
          </a:xfrm>
        </p:spPr>
        <p:txBody>
          <a:bodyPr/>
          <a:lstStyle/>
          <a:p>
            <a:pPr marL="0" lvl="0" indent="0" algn="just">
              <a:buNone/>
            </a:pPr>
            <a:r>
              <a:rPr lang="lt-LT" sz="2400" dirty="0">
                <a:solidFill>
                  <a:prstClr val="black"/>
                </a:solidFill>
                <a:latin typeface="Times New Roman" panose="02020603050405020304" pitchFamily="18" charset="0"/>
                <a:cs typeface="Times New Roman" panose="02020603050405020304" pitchFamily="18" charset="0"/>
              </a:rPr>
              <a:t>Kasmetinių profilaktinių patikrinimų duomenys reikalingi:</a:t>
            </a:r>
          </a:p>
          <a:p>
            <a:pPr lvl="0" algn="just"/>
            <a:r>
              <a:rPr lang="lt-LT" sz="2400" dirty="0">
                <a:solidFill>
                  <a:prstClr val="black"/>
                </a:solidFill>
                <a:latin typeface="Times New Roman" panose="02020603050405020304" pitchFamily="18" charset="0"/>
                <a:cs typeface="Times New Roman" panose="02020603050405020304" pitchFamily="18" charset="0"/>
              </a:rPr>
              <a:t>kryptingai planuoti ir įgyvendinti sveikatos priežiūrą mokykloje;</a:t>
            </a:r>
          </a:p>
          <a:p>
            <a:pPr lvl="0" algn="just"/>
            <a:r>
              <a:rPr lang="lt-LT" sz="2400" dirty="0">
                <a:solidFill>
                  <a:prstClr val="black"/>
                </a:solidFill>
                <a:latin typeface="Times New Roman" panose="02020603050405020304" pitchFamily="18" charset="0"/>
                <a:cs typeface="Times New Roman" panose="02020603050405020304" pitchFamily="18" charset="0"/>
              </a:rPr>
              <a:t>organizuoti tikslines sveikatos stiprinimo priemones, susijusias su ligų ir traumų profilaktika.</a:t>
            </a:r>
          </a:p>
          <a:p>
            <a:endParaRPr lang="lt-LT" dirty="0"/>
          </a:p>
        </p:txBody>
      </p:sp>
      <p:pic>
        <p:nvPicPr>
          <p:cNvPr id="4" name="Paveikslėlis 3"/>
          <p:cNvPicPr>
            <a:picLocks noChangeAspect="1"/>
          </p:cNvPicPr>
          <p:nvPr/>
        </p:nvPicPr>
        <p:blipFill>
          <a:blip r:embed="rId2"/>
          <a:stretch>
            <a:fillRect/>
          </a:stretch>
        </p:blipFill>
        <p:spPr>
          <a:xfrm>
            <a:off x="9053118" y="0"/>
            <a:ext cx="3145809" cy="780356"/>
          </a:xfrm>
          <a:prstGeom prst="rect">
            <a:avLst/>
          </a:prstGeom>
        </p:spPr>
      </p:pic>
    </p:spTree>
    <p:extLst>
      <p:ext uri="{BB962C8B-B14F-4D97-AF65-F5344CB8AC3E}">
        <p14:creationId xmlns:p14="http://schemas.microsoft.com/office/powerpoint/2010/main" val="1602316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971955"/>
            <a:ext cx="10515600" cy="1325563"/>
          </a:xfrm>
        </p:spPr>
        <p:txBody>
          <a:bodyPr>
            <a:normAutofit fontScale="90000"/>
          </a:bodyPr>
          <a:lstStyle/>
          <a:p>
            <a:pPr algn="ctr"/>
            <a:r>
              <a:rPr lang="lt-LT" altLang="lt-LT" sz="3200" b="1" dirty="0" err="1">
                <a:solidFill>
                  <a:prstClr val="black"/>
                </a:solidFill>
                <a:latin typeface="Times New Roman" panose="02020603050405020304" pitchFamily="18" charset="0"/>
                <a:cs typeface="Times New Roman" panose="02020603050405020304" pitchFamily="18" charset="0"/>
              </a:rPr>
              <a:t>Vitės</a:t>
            </a:r>
            <a:r>
              <a:rPr lang="lt-LT" altLang="lt-LT" sz="3200" b="1" dirty="0">
                <a:solidFill>
                  <a:prstClr val="black"/>
                </a:solidFill>
                <a:latin typeface="Times New Roman" panose="02020603050405020304" pitchFamily="18" charset="0"/>
                <a:cs typeface="Times New Roman" panose="02020603050405020304" pitchFamily="18" charset="0"/>
              </a:rPr>
              <a:t> progimnazijoje, m</a:t>
            </a:r>
            <a:r>
              <a:rPr lang="en-CA" altLang="lt-LT" sz="3200" b="1" dirty="0" err="1">
                <a:solidFill>
                  <a:prstClr val="black"/>
                </a:solidFill>
                <a:latin typeface="Times New Roman" panose="02020603050405020304" pitchFamily="18" charset="0"/>
                <a:cs typeface="Times New Roman" panose="02020603050405020304" pitchFamily="18" charset="0"/>
              </a:rPr>
              <a:t>okini</a:t>
            </a:r>
            <a:r>
              <a:rPr lang="lt-LT" altLang="lt-LT" sz="3200" b="1" dirty="0">
                <a:solidFill>
                  <a:prstClr val="black"/>
                </a:solidFill>
                <a:latin typeface="Times New Roman" panose="02020603050405020304" pitchFamily="18" charset="0"/>
                <a:cs typeface="Times New Roman" panose="02020603050405020304" pitchFamily="18" charset="0"/>
              </a:rPr>
              <a:t>ų, profilaktiškai besitikrinančių sveikatą kiekvienais metais, skaičius (proc.) išlieka panašus:</a:t>
            </a:r>
            <a:br>
              <a:rPr lang="lt-LT" altLang="lt-LT" sz="3200" b="1" dirty="0">
                <a:solidFill>
                  <a:prstClr val="black"/>
                </a:solidFill>
                <a:latin typeface="Times New Roman" panose="02020603050405020304" pitchFamily="18" charset="0"/>
                <a:cs typeface="Times New Roman" panose="02020603050405020304" pitchFamily="18" charset="0"/>
              </a:rPr>
            </a:br>
            <a:endParaRPr lang="lt-LT" dirty="0"/>
          </a:p>
        </p:txBody>
      </p:sp>
      <p:sp>
        <p:nvSpPr>
          <p:cNvPr id="3" name="Turinio vietos rezervavimo ženklas 2"/>
          <p:cNvSpPr>
            <a:spLocks noGrp="1"/>
          </p:cNvSpPr>
          <p:nvPr>
            <p:ph idx="1"/>
          </p:nvPr>
        </p:nvSpPr>
        <p:spPr>
          <a:xfrm>
            <a:off x="838200" y="2232948"/>
            <a:ext cx="10515600" cy="4351338"/>
          </a:xfrm>
        </p:spPr>
        <p:txBody>
          <a:bodyPr/>
          <a:lstStyle/>
          <a:p>
            <a:pPr marL="0" lvl="0" indent="0">
              <a:buNone/>
            </a:pPr>
            <a:r>
              <a:rPr lang="lt-LT" sz="2400" dirty="0">
                <a:solidFill>
                  <a:prstClr val="black"/>
                </a:solidFill>
                <a:latin typeface="Times New Roman" panose="02020603050405020304" pitchFamily="18" charset="0"/>
                <a:cs typeface="Times New Roman" panose="02020603050405020304" pitchFamily="18" charset="0"/>
              </a:rPr>
              <a:t>2019 m. – 98</a:t>
            </a:r>
            <a:r>
              <a:rPr lang="en-US" sz="2400" dirty="0">
                <a:solidFill>
                  <a:prstClr val="black"/>
                </a:solidFill>
                <a:latin typeface="Times New Roman" panose="02020603050405020304" pitchFamily="18" charset="0"/>
                <a:cs typeface="Times New Roman" panose="02020603050405020304" pitchFamily="18" charset="0"/>
              </a:rPr>
              <a:t>%</a:t>
            </a:r>
            <a:endParaRPr lang="lt-LT" sz="2400" dirty="0">
              <a:solidFill>
                <a:prstClr val="black"/>
              </a:solidFill>
              <a:latin typeface="Times New Roman" panose="02020603050405020304" pitchFamily="18" charset="0"/>
              <a:cs typeface="Times New Roman" panose="02020603050405020304" pitchFamily="18" charset="0"/>
            </a:endParaRPr>
          </a:p>
          <a:p>
            <a:pPr marL="0" lvl="0" indent="0">
              <a:buNone/>
            </a:pPr>
            <a:r>
              <a:rPr lang="lt-LT" sz="2400" dirty="0">
                <a:solidFill>
                  <a:prstClr val="black"/>
                </a:solidFill>
                <a:latin typeface="Times New Roman" panose="02020603050405020304" pitchFamily="18" charset="0"/>
                <a:cs typeface="Times New Roman" panose="02020603050405020304" pitchFamily="18" charset="0"/>
              </a:rPr>
              <a:t>2018 m. – </a:t>
            </a:r>
            <a:r>
              <a:rPr lang="en-US" altLang="lt-LT" sz="2400" dirty="0">
                <a:solidFill>
                  <a:prstClr val="black"/>
                </a:solidFill>
                <a:latin typeface="Times New Roman" panose="02020603050405020304" pitchFamily="18" charset="0"/>
                <a:cs typeface="Times New Roman" panose="02020603050405020304" pitchFamily="18" charset="0"/>
              </a:rPr>
              <a:t>98%</a:t>
            </a:r>
          </a:p>
          <a:p>
            <a:pPr marL="0" lvl="0" indent="0">
              <a:buNone/>
            </a:pPr>
            <a:r>
              <a:rPr lang="lt-LT" sz="2400" dirty="0">
                <a:solidFill>
                  <a:prstClr val="black"/>
                </a:solidFill>
                <a:latin typeface="Times New Roman" panose="02020603050405020304" pitchFamily="18" charset="0"/>
                <a:cs typeface="Times New Roman" panose="02020603050405020304" pitchFamily="18" charset="0"/>
              </a:rPr>
              <a:t>2017 m. – </a:t>
            </a:r>
            <a:r>
              <a:rPr lang="en-US" altLang="lt-LT" sz="2400" dirty="0">
                <a:solidFill>
                  <a:prstClr val="black"/>
                </a:solidFill>
                <a:latin typeface="Times New Roman" panose="02020603050405020304" pitchFamily="18" charset="0"/>
                <a:cs typeface="Times New Roman" panose="02020603050405020304" pitchFamily="18" charset="0"/>
              </a:rPr>
              <a:t>98%</a:t>
            </a:r>
            <a:endParaRPr lang="lt-LT" sz="2400" dirty="0">
              <a:solidFill>
                <a:prstClr val="black"/>
              </a:solidFill>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8994929" y="108065"/>
            <a:ext cx="3145809" cy="780356"/>
          </a:xfrm>
          <a:prstGeom prst="rect">
            <a:avLst/>
          </a:prstGeom>
        </p:spPr>
      </p:pic>
    </p:spTree>
    <p:extLst>
      <p:ext uri="{BB962C8B-B14F-4D97-AF65-F5344CB8AC3E}">
        <p14:creationId xmlns:p14="http://schemas.microsoft.com/office/powerpoint/2010/main" val="2853365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
        <p:nvSpPr>
          <p:cNvPr id="3" name="Turinio vietos rezervavimo ženklas 2"/>
          <p:cNvSpPr>
            <a:spLocks noGrp="1"/>
          </p:cNvSpPr>
          <p:nvPr>
            <p:ph idx="4294967295"/>
          </p:nvPr>
        </p:nvSpPr>
        <p:spPr>
          <a:xfrm>
            <a:off x="989214" y="1808999"/>
            <a:ext cx="10515600" cy="4351338"/>
          </a:xfrm>
        </p:spPr>
        <p:txBody>
          <a:bodyPr/>
          <a:lstStyle/>
          <a:p>
            <a:pPr marL="0" lvl="0" indent="0" algn="ctr">
              <a:buNone/>
            </a:pPr>
            <a:r>
              <a:rPr lang="lt-LT" b="1" dirty="0">
                <a:solidFill>
                  <a:prstClr val="black"/>
                </a:solidFill>
                <a:latin typeface="Times New Roman" panose="02020603050405020304" pitchFamily="18" charset="0"/>
                <a:cs typeface="Times New Roman" panose="02020603050405020304" pitchFamily="18" charset="0"/>
              </a:rPr>
              <a:t>Mokinių sveikatos rodiklių suvestinė </a:t>
            </a:r>
          </a:p>
          <a:p>
            <a:endParaRPr lang="lt-LT" dirty="0"/>
          </a:p>
        </p:txBody>
      </p:sp>
    </p:spTree>
    <p:extLst>
      <p:ext uri="{BB962C8B-B14F-4D97-AF65-F5344CB8AC3E}">
        <p14:creationId xmlns:p14="http://schemas.microsoft.com/office/powerpoint/2010/main" val="194903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z="2400" b="1" dirty="0">
                <a:solidFill>
                  <a:srgbClr val="0070C0"/>
                </a:solidFill>
                <a:latin typeface="Times New Roman" panose="02020603050405020304" pitchFamily="18" charset="0"/>
                <a:cs typeface="Times New Roman" panose="02020603050405020304" pitchFamily="18" charset="0"/>
              </a:rPr>
              <a:t>Kūno masės indeksas</a:t>
            </a:r>
            <a:endParaRPr lang="lt-LT" dirty="0"/>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766606823"/>
              </p:ext>
            </p:extLst>
          </p:nvPr>
        </p:nvGraphicFramePr>
        <p:xfrm>
          <a:off x="838200" y="1559618"/>
          <a:ext cx="10515600" cy="4351338"/>
        </p:xfrm>
        <a:graphic>
          <a:graphicData uri="http://schemas.openxmlformats.org/drawingml/2006/chart">
            <c:chart xmlns:c="http://schemas.openxmlformats.org/drawingml/2006/chart" xmlns:r="http://schemas.openxmlformats.org/officeDocument/2006/relationships" r:id="rId2"/>
          </a:graphicData>
        </a:graphic>
      </p:graphicFrame>
      <p:pic>
        <p:nvPicPr>
          <p:cNvPr id="4" name="Paveikslėlis 3"/>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39380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tačiakampis 4"/>
          <p:cNvSpPr/>
          <p:nvPr/>
        </p:nvSpPr>
        <p:spPr>
          <a:xfrm>
            <a:off x="465512" y="5333645"/>
            <a:ext cx="10731731" cy="750270"/>
          </a:xfrm>
          <a:prstGeom prst="rect">
            <a:avLst/>
          </a:prstGeom>
        </p:spPr>
        <p:txBody>
          <a:bodyPr wrap="square">
            <a:spAutoFit/>
          </a:bodyPr>
          <a:lstStyle/>
          <a:p>
            <a:pPr algn="just">
              <a:lnSpc>
                <a:spcPct val="150000"/>
              </a:lnSpc>
              <a:spcAft>
                <a:spcPts val="800"/>
              </a:spcAft>
            </a:pPr>
            <a:r>
              <a:rPr lang="lt-LT"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Palyginus</a:t>
            </a:r>
            <a:r>
              <a:rPr lang="lt-LT"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2019-</a:t>
            </a:r>
            <a:r>
              <a:rPr lang="lt-LT"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2018 - 2017 – 2016 m .m</a:t>
            </a:r>
            <a:r>
              <a:rPr lang="lt-LT" sz="14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a:effectLst/>
                <a:latin typeface="Times New Roman" panose="02020603050405020304" pitchFamily="18" charset="0"/>
                <a:ea typeface="Times New Roman" panose="02020603050405020304" pitchFamily="18" charset="0"/>
                <a:cs typeface="Times New Roman" panose="02020603050405020304" pitchFamily="18" charset="0"/>
              </a:rPr>
              <a:t>mokinių pasiskirstymą pagal kūno masės indeksą  mažėja vaikų, turinčių labai didelį KMI, dalis (nutukimas). </a:t>
            </a:r>
            <a:endParaRPr lang="lt-LT"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aveikslėlis 1"/>
          <p:cNvPicPr>
            <a:picLocks noChangeAspect="1"/>
          </p:cNvPicPr>
          <p:nvPr/>
        </p:nvPicPr>
        <p:blipFill>
          <a:blip r:embed="rId2"/>
          <a:stretch>
            <a:fillRect/>
          </a:stretch>
        </p:blipFill>
        <p:spPr>
          <a:xfrm>
            <a:off x="920872" y="670648"/>
            <a:ext cx="10516511" cy="4352921"/>
          </a:xfrm>
          <a:prstGeom prst="rect">
            <a:avLst/>
          </a:prstGeom>
        </p:spPr>
      </p:pic>
    </p:spTree>
    <p:extLst>
      <p:ext uri="{BB962C8B-B14F-4D97-AF65-F5344CB8AC3E}">
        <p14:creationId xmlns:p14="http://schemas.microsoft.com/office/powerpoint/2010/main" val="1493088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6"/>
            <a:ext cx="10515600" cy="582526"/>
          </a:xfrm>
        </p:spPr>
        <p:txBody>
          <a:bodyPr/>
          <a:lstStyle/>
          <a:p>
            <a:r>
              <a:rPr lang="lt-LT" altLang="lt-LT" sz="2000" b="1" dirty="0">
                <a:solidFill>
                  <a:srgbClr val="191B0E"/>
                </a:solidFill>
                <a:latin typeface="Times New Roman" panose="02020603050405020304" pitchFamily="18" charset="0"/>
                <a:cs typeface="Times New Roman" panose="02020603050405020304" pitchFamily="18" charset="0"/>
              </a:rPr>
              <a:t>VAIKO SVEIKATOS PAŽYMĖJIME – </a:t>
            </a:r>
            <a:r>
              <a:rPr lang="lt-LT" altLang="lt-LT" sz="2000" b="1" u="sng" dirty="0">
                <a:solidFill>
                  <a:srgbClr val="191B0E"/>
                </a:solidFill>
                <a:latin typeface="Times New Roman" panose="02020603050405020304" pitchFamily="18" charset="0"/>
                <a:cs typeface="Times New Roman" panose="02020603050405020304" pitchFamily="18" charset="0"/>
              </a:rPr>
              <a:t>dantų ir žandikaulių būklės įvertinimas</a:t>
            </a:r>
            <a:endParaRPr lang="lt-LT" dirty="0"/>
          </a:p>
        </p:txBody>
      </p:sp>
      <p:pic>
        <p:nvPicPr>
          <p:cNvPr id="4" name="Turinio vietos rezervavimo ženklas 3"/>
          <p:cNvPicPr>
            <a:picLocks noGrp="1" noChangeAspect="1"/>
          </p:cNvPicPr>
          <p:nvPr>
            <p:ph idx="1"/>
          </p:nvPr>
        </p:nvPicPr>
        <p:blipFill>
          <a:blip r:embed="rId2"/>
          <a:stretch>
            <a:fillRect/>
          </a:stretch>
        </p:blipFill>
        <p:spPr>
          <a:xfrm>
            <a:off x="1040119" y="736658"/>
            <a:ext cx="4822874" cy="6121342"/>
          </a:xfrm>
          <a:prstGeom prst="rect">
            <a:avLst/>
          </a:prstGeom>
        </p:spPr>
      </p:pic>
      <p:sp>
        <p:nvSpPr>
          <p:cNvPr id="5" name="Stačiakampis 4"/>
          <p:cNvSpPr/>
          <p:nvPr/>
        </p:nvSpPr>
        <p:spPr>
          <a:xfrm>
            <a:off x="6170564" y="1509928"/>
            <a:ext cx="4611043" cy="1938992"/>
          </a:xfrm>
          <a:prstGeom prst="rect">
            <a:avLst/>
          </a:prstGeom>
        </p:spPr>
        <p:txBody>
          <a:bodyPr wrap="square">
            <a:spAutoFit/>
          </a:bodyPr>
          <a:lstStyle/>
          <a:p>
            <a:pPr marL="382588" lvl="0" indent="-382588" algn="just" defTabSz="685800" fontAlgn="base">
              <a:lnSpc>
                <a:spcPct val="150000"/>
              </a:lnSpc>
              <a:spcBef>
                <a:spcPts val="1000"/>
              </a:spcBef>
              <a:spcAft>
                <a:spcPts val="200"/>
              </a:spcAft>
              <a:buFont typeface="Arial" pitchFamily="34" charset="0"/>
              <a:buChar char="•"/>
              <a:defRPr/>
            </a:pPr>
            <a:r>
              <a:rPr lang="lt-LT" altLang="lt-LT" sz="2000" dirty="0">
                <a:solidFill>
                  <a:srgbClr val="191B0E"/>
                </a:solidFill>
                <a:latin typeface="Times New Roman" pitchFamily="18" charset="0"/>
                <a:cs typeface="Times New Roman" pitchFamily="18" charset="0"/>
              </a:rPr>
              <a:t>Vaikas profilaktinių patikrinimų metu turi apsilankyti pas gydytoją odontologą, kuris įvertina dantų ir žandikaulių būklę.</a:t>
            </a:r>
          </a:p>
        </p:txBody>
      </p:sp>
      <p:pic>
        <p:nvPicPr>
          <p:cNvPr id="6" name="Paveikslėlis 5"/>
          <p:cNvPicPr>
            <a:picLocks noChangeAspect="1"/>
          </p:cNvPicPr>
          <p:nvPr/>
        </p:nvPicPr>
        <p:blipFill>
          <a:blip r:embed="rId3"/>
          <a:stretch>
            <a:fillRect/>
          </a:stretch>
        </p:blipFill>
        <p:spPr>
          <a:xfrm>
            <a:off x="8987029" y="6011143"/>
            <a:ext cx="3145809" cy="780356"/>
          </a:xfrm>
          <a:prstGeom prst="rect">
            <a:avLst/>
          </a:prstGeom>
        </p:spPr>
      </p:pic>
    </p:spTree>
    <p:extLst>
      <p:ext uri="{BB962C8B-B14F-4D97-AF65-F5344CB8AC3E}">
        <p14:creationId xmlns:p14="http://schemas.microsoft.com/office/powerpoint/2010/main" val="1303271732"/>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741</TotalTime>
  <Words>617</Words>
  <Application>Microsoft Office PowerPoint</Application>
  <PresentationFormat>Plačiaekranė</PresentationFormat>
  <Paragraphs>31</Paragraphs>
  <Slides>15</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15</vt:i4>
      </vt:variant>
    </vt:vector>
  </HeadingPairs>
  <TitlesOfParts>
    <vt:vector size="20" baseType="lpstr">
      <vt:lpstr>Arial</vt:lpstr>
      <vt:lpstr>Calibri</vt:lpstr>
      <vt:lpstr>Calibri Light</vt:lpstr>
      <vt:lpstr>Times New Roman</vt:lpstr>
      <vt:lpstr>„Office“ tema</vt:lpstr>
      <vt:lpstr>Klaipėdos Vitės progimnazijos mokinių sveikatos rodiklių analizė 2019 m.</vt:lpstr>
      <vt:lpstr>„PowerPoint“ pateiktis</vt:lpstr>
      <vt:lpstr>„PowerPoint“ pateiktis</vt:lpstr>
      <vt:lpstr>Mokinių profilaktinių sveikatos duomenų rezultatų svarba</vt:lpstr>
      <vt:lpstr>Vitės progimnazijoje, mokinių, profilaktiškai besitikrinančių sveikatą kiekvienais metais, skaičius (proc.) išlieka panašus: </vt:lpstr>
      <vt:lpstr>„PowerPoint“ pateiktis</vt:lpstr>
      <vt:lpstr>Kūno masės indeksas</vt:lpstr>
      <vt:lpstr>„PowerPoint“ pateiktis</vt:lpstr>
      <vt:lpstr>VAIKO SVEIKATOS PAŽYMĖJIME – dantų ir žandikaulių būklės įvertinimas</vt:lpstr>
      <vt:lpstr>„PowerPoint“ pateiktis</vt:lpstr>
      <vt:lpstr>„PowerPoint“ pateiktis</vt:lpstr>
      <vt:lpstr>„PowerPoint“ pateiktis</vt:lpstr>
      <vt:lpstr>„PowerPoint“ pateiktis</vt:lpstr>
      <vt:lpstr>„PowerPoint“ pateiktis</vt:lpstr>
      <vt:lpstr>Rekomendacijos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Vitės progimnazijos mokinių sveikatos rodiklių 2019 m. m. analizė</dc:title>
  <dc:creator>Darbuotojas</dc:creator>
  <cp:lastModifiedBy>Darius Duda</cp:lastModifiedBy>
  <cp:revision>22</cp:revision>
  <dcterms:created xsi:type="dcterms:W3CDTF">2020-01-23T07:44:45Z</dcterms:created>
  <dcterms:modified xsi:type="dcterms:W3CDTF">2020-06-29T08:12:43Z</dcterms:modified>
</cp:coreProperties>
</file>