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9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2" r:id="rId28"/>
    <p:sldId id="295" r:id="rId29"/>
    <p:sldId id="293" r:id="rId30"/>
    <p:sldId id="296" r:id="rId31"/>
    <p:sldId id="297"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52.4</c:v>
                </c:pt>
                <c:pt idx="1">
                  <c:v>62.7</c:v>
                </c:pt>
                <c:pt idx="2">
                  <c:v>66.7</c:v>
                </c:pt>
                <c:pt idx="3">
                  <c:v>64.599999999999994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47.6</c:v>
                </c:pt>
                <c:pt idx="1">
                  <c:v>31.4</c:v>
                </c:pt>
                <c:pt idx="2">
                  <c:v>33.299999999999997</c:v>
                </c:pt>
                <c:pt idx="3">
                  <c:v>32.9</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5.9</c:v>
                </c:pt>
                <c:pt idx="2">
                  <c:v>0</c:v>
                </c:pt>
                <c:pt idx="3">
                  <c:v>2.5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36.6</c:v>
                </c:pt>
                <c:pt idx="1">
                  <c:v>33.299999999999997</c:v>
                </c:pt>
                <c:pt idx="2">
                  <c:v>28.2</c:v>
                </c:pt>
                <c:pt idx="3">
                  <c:v>66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58.5</c:v>
                </c:pt>
                <c:pt idx="1">
                  <c:v>57.9</c:v>
                </c:pt>
                <c:pt idx="2">
                  <c:v>69.2</c:v>
                </c:pt>
                <c:pt idx="3">
                  <c:v>30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4.9000000000000004</c:v>
                </c:pt>
                <c:pt idx="1">
                  <c:v>8.8000000000000007</c:v>
                </c:pt>
                <c:pt idx="2">
                  <c:v>2.6</c:v>
                </c:pt>
                <c:pt idx="3">
                  <c:v>9.1</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95.1</c:v>
                </c:pt>
                <c:pt idx="1">
                  <c:v>82.1</c:v>
                </c:pt>
                <c:pt idx="2">
                  <c:v>90</c:v>
                </c:pt>
                <c:pt idx="3">
                  <c:v>86.9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4.9000000000000004</c:v>
                </c:pt>
                <c:pt idx="1">
                  <c:v>7.9</c:v>
                </c:pt>
                <c:pt idx="2">
                  <c:v>6.7</c:v>
                </c:pt>
                <c:pt idx="3">
                  <c:v>13.1</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0</c:v>
                </c:pt>
                <c:pt idx="1">
                  <c:v>0</c:v>
                </c:pt>
                <c:pt idx="2">
                  <c:v>3.3</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90.2</c:v>
                </c:pt>
                <c:pt idx="1">
                  <c:v>76.400000000000006</c:v>
                </c:pt>
                <c:pt idx="2">
                  <c:v>89.7</c:v>
                </c:pt>
                <c:pt idx="3">
                  <c:v>77.3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Lapas1!$C$2:$C$6</c:f>
              <c:numCache>
                <c:formatCode>General</c:formatCode>
                <c:ptCount val="5"/>
                <c:pt idx="0">
                  <c:v>9.8000000000000007</c:v>
                </c:pt>
                <c:pt idx="1">
                  <c:v>20</c:v>
                </c:pt>
                <c:pt idx="2">
                  <c:v>10.3</c:v>
                </c:pt>
                <c:pt idx="3">
                  <c:v>18.2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Lapas1!$D$2:$D$6</c:f>
              <c:numCache>
                <c:formatCode>General</c:formatCode>
                <c:ptCount val="5"/>
                <c:pt idx="0">
                  <c:v>0</c:v>
                </c:pt>
                <c:pt idx="1">
                  <c:v>3.6</c:v>
                </c:pt>
                <c:pt idx="2">
                  <c:v>0</c:v>
                </c:pt>
                <c:pt idx="3">
                  <c:v>4.5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33.299999999999997</c:v>
                </c:pt>
                <c:pt idx="1">
                  <c:v>34.1</c:v>
                </c:pt>
                <c:pt idx="2">
                  <c:v>61.1</c:v>
                </c:pt>
                <c:pt idx="3">
                  <c:v>56.1</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54.5</c:v>
                </c:pt>
                <c:pt idx="1">
                  <c:v>53.7</c:v>
                </c:pt>
                <c:pt idx="2">
                  <c:v>33.299999999999997</c:v>
                </c:pt>
                <c:pt idx="3">
                  <c:v>41.5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12.2</c:v>
                </c:pt>
                <c:pt idx="1">
                  <c:v>12.2</c:v>
                </c:pt>
                <c:pt idx="2">
                  <c:v>5.6</c:v>
                </c:pt>
                <c:pt idx="3">
                  <c:v>5.3</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40</c:v>
                </c:pt>
                <c:pt idx="1">
                  <c:v>50</c:v>
                </c:pt>
                <c:pt idx="2">
                  <c:v>54.1</c:v>
                </c:pt>
                <c:pt idx="3">
                  <c:v>37.5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48.6</c:v>
                </c:pt>
                <c:pt idx="1">
                  <c:v>48</c:v>
                </c:pt>
                <c:pt idx="2">
                  <c:v>40.5</c:v>
                </c:pt>
                <c:pt idx="3">
                  <c:v>48.2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11.4</c:v>
                </c:pt>
                <c:pt idx="1">
                  <c:v>2</c:v>
                </c:pt>
                <c:pt idx="2">
                  <c:v>5.4</c:v>
                </c:pt>
                <c:pt idx="3">
                  <c:v>14.3</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33.4</c:v>
                </c:pt>
                <c:pt idx="1">
                  <c:v>42.9</c:v>
                </c:pt>
                <c:pt idx="2">
                  <c:v>40</c:v>
                </c:pt>
                <c:pt idx="3">
                  <c:v>56.4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53.3</c:v>
                </c:pt>
                <c:pt idx="1">
                  <c:v>48.6</c:v>
                </c:pt>
                <c:pt idx="2">
                  <c:v>51.7</c:v>
                </c:pt>
                <c:pt idx="3">
                  <c:v>38.5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13.3</c:v>
                </c:pt>
                <c:pt idx="1">
                  <c:v>8.5</c:v>
                </c:pt>
                <c:pt idx="2">
                  <c:v>8.3000000000000007</c:v>
                </c:pt>
                <c:pt idx="3">
                  <c:v>5.0999999999999996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42.9</c:v>
                </c:pt>
                <c:pt idx="1">
                  <c:v>38.299999999999997</c:v>
                </c:pt>
                <c:pt idx="2">
                  <c:v>38.9</c:v>
                </c:pt>
                <c:pt idx="3">
                  <c:v>46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45.7</c:v>
                </c:pt>
                <c:pt idx="1">
                  <c:v>44.7</c:v>
                </c:pt>
                <c:pt idx="2">
                  <c:v>44.4</c:v>
                </c:pt>
                <c:pt idx="3">
                  <c:v>36</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11.4</c:v>
                </c:pt>
                <c:pt idx="1">
                  <c:v>17</c:v>
                </c:pt>
                <c:pt idx="2">
                  <c:v>16.7</c:v>
                </c:pt>
                <c:pt idx="3">
                  <c:v>18</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manualLayout>
          <c:xMode val="edge"/>
          <c:yMode val="edge"/>
          <c:x val="0.18466221515056733"/>
          <c:y val="0.9201642199335659"/>
          <c:w val="0.63067547903662302"/>
          <c:h val="6.602481949237651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51.6</c:v>
                </c:pt>
                <c:pt idx="1">
                  <c:v>45</c:v>
                </c:pt>
                <c:pt idx="2">
                  <c:v>45.6</c:v>
                </c:pt>
                <c:pt idx="3">
                  <c:v>53.7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45.2</c:v>
                </c:pt>
                <c:pt idx="1">
                  <c:v>47.5</c:v>
                </c:pt>
                <c:pt idx="2">
                  <c:v>47</c:v>
                </c:pt>
                <c:pt idx="3">
                  <c:v>41.5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3.2</c:v>
                </c:pt>
                <c:pt idx="1">
                  <c:v>7.5</c:v>
                </c:pt>
                <c:pt idx="2">
                  <c:v>7.4</c:v>
                </c:pt>
                <c:pt idx="3">
                  <c:v>4.8</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62.2</c:v>
                </c:pt>
                <c:pt idx="1">
                  <c:v>55.6</c:v>
                </c:pt>
                <c:pt idx="2">
                  <c:v>56.8</c:v>
                </c:pt>
                <c:pt idx="3">
                  <c:v>50.9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35.1</c:v>
                </c:pt>
                <c:pt idx="1">
                  <c:v>40.700000000000003</c:v>
                </c:pt>
                <c:pt idx="2">
                  <c:v>43.2</c:v>
                </c:pt>
                <c:pt idx="3">
                  <c:v>41.5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2.7</c:v>
                </c:pt>
                <c:pt idx="1">
                  <c:v>3.7</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90.9</c:v>
                </c:pt>
                <c:pt idx="1">
                  <c:v>97.3</c:v>
                </c:pt>
                <c:pt idx="2">
                  <c:v>100</c:v>
                </c:pt>
                <c:pt idx="3">
                  <c:v>95.2</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0</c:v>
                </c:pt>
                <c:pt idx="1">
                  <c:v>2.7</c:v>
                </c:pt>
                <c:pt idx="2">
                  <c:v>0</c:v>
                </c:pt>
                <c:pt idx="3">
                  <c:v>2.4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9.1</c:v>
                </c:pt>
                <c:pt idx="1">
                  <c:v>0</c:v>
                </c:pt>
                <c:pt idx="2">
                  <c:v>0</c:v>
                </c:pt>
                <c:pt idx="3">
                  <c:v>2.4</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92</c:v>
                </c:pt>
                <c:pt idx="1">
                  <c:v>69.400000000000006</c:v>
                </c:pt>
                <c:pt idx="2">
                  <c:v>63.9</c:v>
                </c:pt>
                <c:pt idx="3">
                  <c:v>61.9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8</c:v>
                </c:pt>
                <c:pt idx="1">
                  <c:v>30.6</c:v>
                </c:pt>
                <c:pt idx="2">
                  <c:v>30.6</c:v>
                </c:pt>
                <c:pt idx="3">
                  <c:v>36.5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0</c:v>
                </c:pt>
                <c:pt idx="2">
                  <c:v>5.5</c:v>
                </c:pt>
                <c:pt idx="3">
                  <c:v>1.6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100</c:v>
                </c:pt>
                <c:pt idx="1">
                  <c:v>100</c:v>
                </c:pt>
                <c:pt idx="2">
                  <c:v>90.9</c:v>
                </c:pt>
                <c:pt idx="3">
                  <c:v>98</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0</c:v>
                </c:pt>
                <c:pt idx="1">
                  <c:v>0</c:v>
                </c:pt>
                <c:pt idx="2">
                  <c:v>9.1</c:v>
                </c:pt>
                <c:pt idx="3">
                  <c:v>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81</c:v>
                </c:pt>
                <c:pt idx="1">
                  <c:v>58.8</c:v>
                </c:pt>
                <c:pt idx="2">
                  <c:v>69.7</c:v>
                </c:pt>
                <c:pt idx="3">
                  <c:v>77.2</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14.3</c:v>
                </c:pt>
                <c:pt idx="1">
                  <c:v>39.200000000000003</c:v>
                </c:pt>
                <c:pt idx="2">
                  <c:v>27.3</c:v>
                </c:pt>
                <c:pt idx="3">
                  <c:v>22.8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4.7</c:v>
                </c:pt>
                <c:pt idx="1">
                  <c:v>2</c:v>
                </c:pt>
                <c:pt idx="2">
                  <c:v>3</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80</c:v>
                </c:pt>
                <c:pt idx="1">
                  <c:v>44.9</c:v>
                </c:pt>
                <c:pt idx="2">
                  <c:v>69.400000000000006</c:v>
                </c:pt>
                <c:pt idx="3">
                  <c:v>68.3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20</c:v>
                </c:pt>
                <c:pt idx="1">
                  <c:v>47</c:v>
                </c:pt>
                <c:pt idx="2">
                  <c:v>30.6</c:v>
                </c:pt>
                <c:pt idx="3">
                  <c:v>30.2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8.1</c:v>
                </c:pt>
                <c:pt idx="2">
                  <c:v>0</c:v>
                </c:pt>
                <c:pt idx="3">
                  <c:v>1.5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71.400000000000006</c:v>
                </c:pt>
                <c:pt idx="1">
                  <c:v>91.3</c:v>
                </c:pt>
                <c:pt idx="2">
                  <c:v>81.8</c:v>
                </c:pt>
                <c:pt idx="3">
                  <c:v>93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23.8</c:v>
                </c:pt>
                <c:pt idx="1">
                  <c:v>2.2000000000000002</c:v>
                </c:pt>
                <c:pt idx="2">
                  <c:v>15.2</c:v>
                </c:pt>
                <c:pt idx="3">
                  <c:v>2.2999999999999998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4.8</c:v>
                </c:pt>
                <c:pt idx="1">
                  <c:v>6.5</c:v>
                </c:pt>
                <c:pt idx="2">
                  <c:v>3</c:v>
                </c:pt>
                <c:pt idx="3">
                  <c:v>4.7</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68</c:v>
                </c:pt>
                <c:pt idx="1">
                  <c:v>85.8</c:v>
                </c:pt>
                <c:pt idx="2">
                  <c:v>77.8</c:v>
                </c:pt>
                <c:pt idx="3">
                  <c:v>88.7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12</c:v>
                </c:pt>
                <c:pt idx="1">
                  <c:v>2</c:v>
                </c:pt>
                <c:pt idx="2">
                  <c:v>19.399999999999999</c:v>
                </c:pt>
                <c:pt idx="3">
                  <c:v>9.6999999999999993</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20</c:v>
                </c:pt>
                <c:pt idx="1">
                  <c:v>12.2</c:v>
                </c:pt>
                <c:pt idx="2">
                  <c:v>2.8</c:v>
                </c:pt>
                <c:pt idx="3">
                  <c:v>1.6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95.2</c:v>
                </c:pt>
                <c:pt idx="1">
                  <c:v>84.2</c:v>
                </c:pt>
                <c:pt idx="2">
                  <c:v>75.8</c:v>
                </c:pt>
                <c:pt idx="3">
                  <c:v>77.099999999999994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4.8</c:v>
                </c:pt>
                <c:pt idx="1">
                  <c:v>13.2</c:v>
                </c:pt>
                <c:pt idx="2">
                  <c:v>21.2</c:v>
                </c:pt>
                <c:pt idx="3">
                  <c:v>11.4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2.6</c:v>
                </c:pt>
                <c:pt idx="2">
                  <c:v>3</c:v>
                </c:pt>
                <c:pt idx="3">
                  <c:v>11.5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92</c:v>
                </c:pt>
                <c:pt idx="1">
                  <c:v>95.9</c:v>
                </c:pt>
                <c:pt idx="2">
                  <c:v>83.3</c:v>
                </c:pt>
                <c:pt idx="3">
                  <c:v>77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8</c:v>
                </c:pt>
                <c:pt idx="1">
                  <c:v>4.0999999999999996</c:v>
                </c:pt>
                <c:pt idx="2">
                  <c:v>16.7</c:v>
                </c:pt>
                <c:pt idx="3">
                  <c:v>18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0</c:v>
                </c:pt>
                <c:pt idx="2">
                  <c:v>0</c:v>
                </c:pt>
                <c:pt idx="3">
                  <c:v>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18.600000000000001</c:v>
                </c:pt>
                <c:pt idx="1">
                  <c:v>21.7</c:v>
                </c:pt>
                <c:pt idx="2">
                  <c:v>36.9</c:v>
                </c:pt>
                <c:pt idx="3">
                  <c:v>31.9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65.099999999999994</c:v>
                </c:pt>
                <c:pt idx="1">
                  <c:v>51.2</c:v>
                </c:pt>
                <c:pt idx="2">
                  <c:v>52.3</c:v>
                </c:pt>
                <c:pt idx="3">
                  <c:v>47.2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16.3</c:v>
                </c:pt>
                <c:pt idx="1">
                  <c:v>26.1</c:v>
                </c:pt>
                <c:pt idx="2">
                  <c:v>10.8</c:v>
                </c:pt>
                <c:pt idx="3">
                  <c:v>20.9</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F6B9F5C-F063-4732-ADB1-5BE30DCFAEE6}" type="datetimeFigureOut">
              <a:rPr lang="lt-LT" smtClean="0"/>
              <a:t>2026-06-12</a:t>
            </a:fld>
            <a:endParaRPr lang="lt-LT"/>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63374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2026-06-12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33735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F6B9F5C-F063-4732-ADB1-5BE30DCFAEE6}" type="datetimeFigureOut">
              <a:rPr lang="lt-LT" smtClean="0"/>
              <a:t>2026-06-12</a:t>
            </a:fld>
            <a:endParaRPr lang="lt-LT"/>
          </a:p>
        </p:txBody>
      </p:sp>
      <p:sp>
        <p:nvSpPr>
          <p:cNvPr id="5" name="Footer Placeholder 4"/>
          <p:cNvSpPr>
            <a:spLocks noGrp="1"/>
          </p:cNvSpPr>
          <p:nvPr>
            <p:ph type="ftr" sz="quarter" idx="11"/>
          </p:nvPr>
        </p:nvSpPr>
        <p:spPr>
          <a:xfrm>
            <a:off x="774923" y="5951811"/>
            <a:ext cx="7896279" cy="365125"/>
          </a:xfrm>
        </p:spPr>
        <p:txBody>
          <a:bodyPr/>
          <a:lstStyle/>
          <a:p>
            <a:endParaRPr lang="lt-LT"/>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8506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646176" y="4999382"/>
            <a:ext cx="6943344" cy="1035658"/>
          </a:xfrm>
        </p:spPr>
        <p:txBody>
          <a:bodyPr>
            <a:normAutofit/>
          </a:bodyPr>
          <a:lstStyle>
            <a:lvl1pPr marL="0" indent="0" algn="l">
              <a:buNone/>
              <a:defRPr sz="2000" b="0" i="0">
                <a:solidFill>
                  <a:schemeClr val="bg1"/>
                </a:solidFill>
                <a:latin typeface="Space Grotesk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646176" y="1704110"/>
            <a:ext cx="10674096" cy="2898244"/>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6500">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334944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lt-LT"/>
              <a:t>Spustelėję redaguokite stilių</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2026-06-12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10558300" y="5956137"/>
            <a:ext cx="1052508" cy="365125"/>
          </a:xfrm>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405340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lt-LT"/>
              <a:t>Spustelėję redaguokite stilių</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2026-06-12</a:t>
            </a:fld>
            <a:endParaRPr lang="lt-LT"/>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202761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lt-LT"/>
              <a:t>Spustelėję redaguokite stilių</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2F6B9F5C-F063-4732-ADB1-5BE30DCFAEE6}" type="datetimeFigureOut">
              <a:rPr lang="lt-LT" smtClean="0"/>
              <a:t>2026-06-12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420457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lt-LT"/>
              <a:t>Spustelėję redaguokite stilių</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2F6B9F5C-F063-4732-ADB1-5BE30DCFAEE6}" type="datetimeFigureOut">
              <a:rPr lang="lt-LT" smtClean="0"/>
              <a:t>2026-06-12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0493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B9F5C-F063-4732-ADB1-5BE30DCFAEE6}" type="datetimeFigureOut">
              <a:rPr lang="lt-LT" smtClean="0"/>
              <a:t>2026-06-12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738A6D4-81DB-44AA-B0CE-E24C55502A5B}" type="slidenum">
              <a:rPr lang="lt-LT" smtClean="0"/>
              <a:t>‹#›</a:t>
            </a:fld>
            <a:endParaRPr lang="lt-LT"/>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lt-LT"/>
              <a:t>Spustelėję redaguokite stilių</a:t>
            </a:r>
            <a:endParaRPr lang="en-US" dirty="0"/>
          </a:p>
        </p:txBody>
      </p:sp>
    </p:spTree>
    <p:extLst>
      <p:ext uri="{BB962C8B-B14F-4D97-AF65-F5344CB8AC3E}">
        <p14:creationId xmlns:p14="http://schemas.microsoft.com/office/powerpoint/2010/main" val="393302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B9F5C-F063-4732-ADB1-5BE30DCFAEE6}" type="datetimeFigureOut">
              <a:rPr lang="lt-LT" smtClean="0"/>
              <a:t>2026-06-12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334040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lt-LT"/>
              <a:t>Spustelėję redaguokite stilių</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2026-06-12</a:t>
            </a:fld>
            <a:endParaRPr lang="lt-LT"/>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248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2F6B9F5C-F063-4732-ADB1-5BE30DCFAEE6}" type="datetimeFigureOut">
              <a:rPr lang="lt-LT" smtClean="0"/>
              <a:t>2026-06-12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301676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6B9F5C-F063-4732-ADB1-5BE30DCFAEE6}" type="datetimeFigureOut">
              <a:rPr lang="lt-LT" smtClean="0"/>
              <a:t>2026-06-12</a:t>
            </a:fld>
            <a:endParaRPr lang="lt-LT"/>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lt-LT"/>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738A6D4-81DB-44AA-B0CE-E24C55502A5B}" type="slidenum">
              <a:rPr lang="lt-LT" smtClean="0"/>
              <a:t>‹#›</a:t>
            </a:fld>
            <a:endParaRPr lang="lt-L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6078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07569" y="3239180"/>
            <a:ext cx="10998278" cy="1121804"/>
          </a:xfrm>
        </p:spPr>
        <p:txBody>
          <a:bodyPr>
            <a:normAutofit fontScale="90000"/>
          </a:bodyPr>
          <a:lstStyle/>
          <a:p>
            <a:br>
              <a:rPr lang="lt-LT" dirty="0"/>
            </a:br>
            <a:r>
              <a:rPr lang="lt-LT" dirty="0">
                <a:solidFill>
                  <a:schemeClr val="bg1"/>
                </a:solidFill>
              </a:rPr>
              <a:t>VITĖS progimnazijos fizinio pajėgumo testavimo duomenų analizė, 2025-2026 M.M.</a:t>
            </a:r>
          </a:p>
        </p:txBody>
      </p:sp>
      <p:sp>
        <p:nvSpPr>
          <p:cNvPr id="3" name="Antrinis pavadinimas 2"/>
          <p:cNvSpPr>
            <a:spLocks noGrp="1"/>
          </p:cNvSpPr>
          <p:nvPr>
            <p:ph type="subTitle" idx="1"/>
          </p:nvPr>
        </p:nvSpPr>
        <p:spPr>
          <a:xfrm>
            <a:off x="519648" y="5687053"/>
            <a:ext cx="10993546" cy="590321"/>
          </a:xfrm>
        </p:spPr>
        <p:txBody>
          <a:bodyPr>
            <a:normAutofit fontScale="77500" lnSpcReduction="20000"/>
          </a:bodyPr>
          <a:lstStyle/>
          <a:p>
            <a:pPr algn="r"/>
            <a:r>
              <a:rPr lang="lt-LT" b="1" dirty="0">
                <a:solidFill>
                  <a:schemeClr val="bg1"/>
                </a:solidFill>
                <a:latin typeface="Montserrat Light" pitchFamily="2" charset="0"/>
              </a:rPr>
              <a:t>Visuomenės sveikatos specialistė</a:t>
            </a:r>
          </a:p>
          <a:p>
            <a:pPr algn="r"/>
            <a:r>
              <a:rPr lang="lt-LT" b="1" dirty="0">
                <a:solidFill>
                  <a:schemeClr val="bg1"/>
                </a:solidFill>
                <a:latin typeface="Montserrat Light" pitchFamily="2" charset="0"/>
              </a:rPr>
              <a:t>Indrė Kuodienė</a:t>
            </a:r>
            <a:endParaRPr lang="en-US" b="1" dirty="0">
              <a:solidFill>
                <a:schemeClr val="bg1"/>
              </a:solidFill>
              <a:latin typeface="Montserrat Light" pitchFamily="2" charset="0"/>
            </a:endParaRPr>
          </a:p>
          <a:p>
            <a:endParaRPr lang="lt-LT"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31" y="753134"/>
            <a:ext cx="3996265" cy="903871"/>
          </a:xfrm>
          <a:prstGeom prst="rect">
            <a:avLst/>
          </a:prstGeom>
        </p:spPr>
      </p:pic>
    </p:spTree>
    <p:extLst>
      <p:ext uri="{BB962C8B-B14F-4D97-AF65-F5344CB8AC3E}">
        <p14:creationId xmlns:p14="http://schemas.microsoft.com/office/powerpoint/2010/main" val="298878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791651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10 metų, kurios pateko į tobulėjimo zoną – 9 metų ir kurios pateko į sveikatos rizikos zoną – 7 metų. </a:t>
            </a:r>
          </a:p>
        </p:txBody>
      </p:sp>
    </p:spTree>
    <p:extLst>
      <p:ext uri="{BB962C8B-B14F-4D97-AF65-F5344CB8AC3E}">
        <p14:creationId xmlns:p14="http://schemas.microsoft.com/office/powerpoint/2010/main" val="135046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„6 minučių bėgimas“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6290287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7 metų, kurie pateko į tobulėjimo zoną – 9 metų ir kurie pateko į sveikatos rizikos zoną – 10 metų.</a:t>
            </a:r>
          </a:p>
        </p:txBody>
      </p:sp>
    </p:spTree>
    <p:extLst>
      <p:ext uri="{BB962C8B-B14F-4D97-AF65-F5344CB8AC3E}">
        <p14:creationId xmlns:p14="http://schemas.microsoft.com/office/powerpoint/2010/main" val="186362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„6 minučių bėgimas“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08434407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8 metų, kurios pateko į tobulėjimo zoną – 10 metų ir kurios pateko į sveikatos rizikos zoną taip pat 10 metų. </a:t>
            </a:r>
          </a:p>
        </p:txBody>
      </p:sp>
    </p:spTree>
    <p:extLst>
      <p:ext uri="{BB962C8B-B14F-4D97-AF65-F5344CB8AC3E}">
        <p14:creationId xmlns:p14="http://schemas.microsoft.com/office/powerpoint/2010/main" val="364529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p:cNvSpPr>
            <a:spLocks noGrp="1"/>
          </p:cNvSpPr>
          <p:nvPr>
            <p:ph type="title"/>
          </p:nvPr>
        </p:nvSpPr>
        <p:spPr/>
        <p:txBody>
          <a:bodyPr>
            <a:normAutofit/>
          </a:bodyPr>
          <a:lstStyle/>
          <a:p>
            <a:r>
              <a:rPr lang="lt-LT" sz="1600" b="1" dirty="0"/>
              <a:t>Sveikatos rizikos zona pradinių klasių mokinių tarpe	</a:t>
            </a:r>
          </a:p>
        </p:txBody>
      </p:sp>
      <p:sp>
        <p:nvSpPr>
          <p:cNvPr id="7" name="Teksto vietos rezervavimo ženklas 3"/>
          <p:cNvSpPr>
            <a:spLocks noGrp="1"/>
          </p:cNvSpPr>
          <p:nvPr>
            <p:ph type="body" idx="1"/>
          </p:nvPr>
        </p:nvSpPr>
        <p:spPr>
          <a:xfrm>
            <a:off x="483724" y="2130724"/>
            <a:ext cx="5393271" cy="681485"/>
          </a:xfrm>
        </p:spPr>
        <p:txBody>
          <a:bodyPr/>
          <a:lstStyle/>
          <a:p>
            <a:r>
              <a:rPr lang="lt-LT" sz="1400" b="1" dirty="0"/>
              <a:t>Berniukų skaičius, kurie atliko testus ir pateko į sveikatos rizikos zoną</a:t>
            </a:r>
            <a:r>
              <a:rPr lang="lt-LT" b="1" dirty="0"/>
              <a:t>		</a:t>
            </a:r>
          </a:p>
        </p:txBody>
      </p:sp>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3493171069"/>
              </p:ext>
            </p:extLst>
          </p:nvPr>
        </p:nvGraphicFramePr>
        <p:xfrm>
          <a:off x="451627" y="3036497"/>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7 metų</a:t>
                      </a:r>
                    </a:p>
                  </a:txBody>
                  <a:tcPr/>
                </a:tc>
                <a:tc>
                  <a:txBody>
                    <a:bodyPr/>
                    <a:lstStyle/>
                    <a:p>
                      <a:pPr algn="ctr"/>
                      <a:r>
                        <a:rPr lang="lt-LT" sz="1200" dirty="0"/>
                        <a:t>8 metų</a:t>
                      </a:r>
                    </a:p>
                  </a:txBody>
                  <a:tcPr/>
                </a:tc>
                <a:tc>
                  <a:txBody>
                    <a:bodyPr/>
                    <a:lstStyle/>
                    <a:p>
                      <a:pPr algn="ctr"/>
                      <a:r>
                        <a:rPr lang="lt-LT" sz="1200" dirty="0"/>
                        <a:t>9 metų</a:t>
                      </a:r>
                    </a:p>
                  </a:txBody>
                  <a:tcPr/>
                </a:tc>
                <a:tc>
                  <a:txBody>
                    <a:bodyPr/>
                    <a:lstStyle/>
                    <a:p>
                      <a:pPr algn="ctr"/>
                      <a:r>
                        <a:rPr lang="lt-LT" sz="1200" dirty="0"/>
                        <a:t>10 metų</a:t>
                      </a:r>
                    </a:p>
                  </a:txBody>
                  <a:tcPr/>
                </a:tc>
                <a:extLst>
                  <a:ext uri="{0D108BD9-81ED-4DB2-BD59-A6C34878D82A}">
                    <a16:rowId xmlns:a16="http://schemas.microsoft.com/office/drawing/2014/main" val="196208705"/>
                  </a:ext>
                </a:extLst>
              </a:tr>
              <a:tr h="407918">
                <a:tc>
                  <a:txBody>
                    <a:bodyPr/>
                    <a:lstStyle/>
                    <a:p>
                      <a:pPr algn="ctr"/>
                      <a:r>
                        <a:rPr lang="lt-LT" sz="1200" b="1" dirty="0"/>
                        <a:t>„Šuolis į tolį iš vietos“ </a:t>
                      </a:r>
                    </a:p>
                  </a:txBody>
                  <a:tcPr/>
                </a:tc>
                <a:tc>
                  <a:txBody>
                    <a:bodyPr/>
                    <a:lstStyle/>
                    <a:p>
                      <a:pPr algn="ctr"/>
                      <a:r>
                        <a:rPr lang="lt-LT" sz="1200" b="1" dirty="0"/>
                        <a:t>0 iš 21</a:t>
                      </a:r>
                    </a:p>
                  </a:txBody>
                  <a:tcPr/>
                </a:tc>
                <a:tc>
                  <a:txBody>
                    <a:bodyPr/>
                    <a:lstStyle/>
                    <a:p>
                      <a:pPr algn="ctr"/>
                      <a:r>
                        <a:rPr lang="lt-LT" sz="1200" b="1" dirty="0"/>
                        <a:t>3 iš 51</a:t>
                      </a:r>
                    </a:p>
                  </a:txBody>
                  <a:tcPr/>
                </a:tc>
                <a:tc>
                  <a:txBody>
                    <a:bodyPr/>
                    <a:lstStyle/>
                    <a:p>
                      <a:pPr algn="ctr"/>
                      <a:r>
                        <a:rPr lang="lt-LT" sz="1200" b="1" dirty="0"/>
                        <a:t>0 iš 33</a:t>
                      </a:r>
                    </a:p>
                  </a:txBody>
                  <a:tcPr/>
                </a:tc>
                <a:tc>
                  <a:txBody>
                    <a:bodyPr/>
                    <a:lstStyle/>
                    <a:p>
                      <a:pPr algn="ctr"/>
                      <a:r>
                        <a:rPr lang="lt-LT" sz="1200" b="1" dirty="0"/>
                        <a:t>2 iš 79</a:t>
                      </a:r>
                    </a:p>
                  </a:txBody>
                  <a:tcPr/>
                </a:tc>
                <a:extLst>
                  <a:ext uri="{0D108BD9-81ED-4DB2-BD59-A6C34878D82A}">
                    <a16:rowId xmlns:a16="http://schemas.microsoft.com/office/drawing/2014/main" val="2793911614"/>
                  </a:ext>
                </a:extLst>
              </a:tr>
              <a:tr h="509898">
                <a:tc>
                  <a:txBody>
                    <a:bodyPr/>
                    <a:lstStyle/>
                    <a:p>
                      <a:pPr algn="ctr"/>
                      <a:r>
                        <a:rPr lang="lt-LT" sz="1200" b="1" dirty="0"/>
                        <a:t>„Teniso kamuoliuko metimas“</a:t>
                      </a:r>
                    </a:p>
                  </a:txBody>
                  <a:tcPr/>
                </a:tc>
                <a:tc>
                  <a:txBody>
                    <a:bodyPr/>
                    <a:lstStyle/>
                    <a:p>
                      <a:pPr algn="ctr"/>
                      <a:r>
                        <a:rPr lang="lt-LT" sz="1200" b="1" dirty="0"/>
                        <a:t>1 iš 21</a:t>
                      </a:r>
                    </a:p>
                  </a:txBody>
                  <a:tcPr/>
                </a:tc>
                <a:tc>
                  <a:txBody>
                    <a:bodyPr/>
                    <a:lstStyle/>
                    <a:p>
                      <a:pPr algn="ctr"/>
                      <a:r>
                        <a:rPr lang="lt-LT" sz="1200" b="1" dirty="0"/>
                        <a:t>1 iš 51</a:t>
                      </a:r>
                    </a:p>
                  </a:txBody>
                  <a:tcPr/>
                </a:tc>
                <a:tc>
                  <a:txBody>
                    <a:bodyPr/>
                    <a:lstStyle/>
                    <a:p>
                      <a:pPr algn="ctr"/>
                      <a:r>
                        <a:rPr lang="lt-LT" sz="1200" b="1" dirty="0"/>
                        <a:t>3 iš 33</a:t>
                      </a:r>
                    </a:p>
                  </a:txBody>
                  <a:tcPr/>
                </a:tc>
                <a:tc>
                  <a:txBody>
                    <a:bodyPr/>
                    <a:lstStyle/>
                    <a:p>
                      <a:pPr algn="ctr"/>
                      <a:r>
                        <a:rPr lang="lt-LT" sz="1200" b="1" dirty="0"/>
                        <a:t>0 iš 79</a:t>
                      </a:r>
                    </a:p>
                  </a:txBody>
                  <a:tcPr/>
                </a:tc>
                <a:extLst>
                  <a:ext uri="{0D108BD9-81ED-4DB2-BD59-A6C34878D82A}">
                    <a16:rowId xmlns:a16="http://schemas.microsoft.com/office/drawing/2014/main" val="321570171"/>
                  </a:ext>
                </a:extLst>
              </a:tr>
              <a:tr h="509898">
                <a:tc>
                  <a:txBody>
                    <a:bodyPr/>
                    <a:lstStyle/>
                    <a:p>
                      <a:pPr algn="ctr"/>
                      <a:r>
                        <a:rPr lang="lt-LT" sz="1200" b="1" dirty="0"/>
                        <a:t>„10 x 5 m bėgimas šaudykle“</a:t>
                      </a:r>
                    </a:p>
                  </a:txBody>
                  <a:tcPr/>
                </a:tc>
                <a:tc>
                  <a:txBody>
                    <a:bodyPr/>
                    <a:lstStyle/>
                    <a:p>
                      <a:pPr algn="ctr"/>
                      <a:r>
                        <a:rPr lang="lt-LT" sz="1200" b="1" dirty="0"/>
                        <a:t>1 iš 21</a:t>
                      </a:r>
                    </a:p>
                  </a:txBody>
                  <a:tcPr/>
                </a:tc>
                <a:tc>
                  <a:txBody>
                    <a:bodyPr/>
                    <a:lstStyle/>
                    <a:p>
                      <a:pPr algn="ctr"/>
                      <a:r>
                        <a:rPr lang="lt-LT" sz="1200" b="1" dirty="0"/>
                        <a:t>3 iš 46</a:t>
                      </a:r>
                    </a:p>
                  </a:txBody>
                  <a:tcPr/>
                </a:tc>
                <a:tc>
                  <a:txBody>
                    <a:bodyPr/>
                    <a:lstStyle/>
                    <a:p>
                      <a:pPr algn="ctr"/>
                      <a:r>
                        <a:rPr lang="lt-LT" sz="1200" b="1" dirty="0"/>
                        <a:t>1 iš 33</a:t>
                      </a:r>
                    </a:p>
                  </a:txBody>
                  <a:tcPr/>
                </a:tc>
                <a:tc>
                  <a:txBody>
                    <a:bodyPr/>
                    <a:lstStyle/>
                    <a:p>
                      <a:pPr algn="ctr"/>
                      <a:r>
                        <a:rPr lang="lt-LT" sz="1200" b="1" dirty="0"/>
                        <a:t>2 iš 43</a:t>
                      </a:r>
                    </a:p>
                    <a:p>
                      <a:pPr algn="ctr"/>
                      <a:endParaRPr lang="lt-LT" sz="1200" b="1" dirty="0"/>
                    </a:p>
                  </a:txBody>
                  <a:tcPr/>
                </a:tc>
                <a:extLst>
                  <a:ext uri="{0D108BD9-81ED-4DB2-BD59-A6C34878D82A}">
                    <a16:rowId xmlns:a16="http://schemas.microsoft.com/office/drawing/2014/main" val="3242889646"/>
                  </a:ext>
                </a:extLst>
              </a:tr>
              <a:tr h="536633">
                <a:tc>
                  <a:txBody>
                    <a:bodyPr/>
                    <a:lstStyle/>
                    <a:p>
                      <a:pPr algn="ctr"/>
                      <a:r>
                        <a:rPr lang="lt-LT" sz="1200" b="1" dirty="0"/>
                        <a:t>„6 minučių bėgimas“</a:t>
                      </a:r>
                    </a:p>
                  </a:txBody>
                  <a:tcPr/>
                </a:tc>
                <a:tc>
                  <a:txBody>
                    <a:bodyPr/>
                    <a:lstStyle/>
                    <a:p>
                      <a:pPr algn="ctr"/>
                      <a:r>
                        <a:rPr lang="lt-LT" sz="1200" b="1" dirty="0"/>
                        <a:t>0 iš 21</a:t>
                      </a:r>
                    </a:p>
                  </a:txBody>
                  <a:tcPr/>
                </a:tc>
                <a:tc>
                  <a:txBody>
                    <a:bodyPr/>
                    <a:lstStyle/>
                    <a:p>
                      <a:pPr algn="ctr"/>
                      <a:r>
                        <a:rPr lang="lt-LT" sz="1200" b="1" dirty="0"/>
                        <a:t>1 iš</a:t>
                      </a:r>
                      <a:r>
                        <a:rPr lang="lt-LT" sz="1200" b="1" baseline="0" dirty="0"/>
                        <a:t> 38</a:t>
                      </a:r>
                      <a:endParaRPr lang="lt-LT" sz="1200" b="1" dirty="0"/>
                    </a:p>
                  </a:txBody>
                  <a:tcPr/>
                </a:tc>
                <a:tc>
                  <a:txBody>
                    <a:bodyPr/>
                    <a:lstStyle/>
                    <a:p>
                      <a:pPr algn="ctr"/>
                      <a:r>
                        <a:rPr lang="lt-LT" sz="1200" b="1" dirty="0"/>
                        <a:t>1 iš 33</a:t>
                      </a:r>
                    </a:p>
                  </a:txBody>
                  <a:tcPr/>
                </a:tc>
                <a:tc>
                  <a:txBody>
                    <a:bodyPr/>
                    <a:lstStyle/>
                    <a:p>
                      <a:pPr algn="ctr"/>
                      <a:r>
                        <a:rPr lang="lt-LT" sz="1200" b="1" dirty="0"/>
                        <a:t>4 iš 35</a:t>
                      </a:r>
                    </a:p>
                  </a:txBody>
                  <a:tcPr/>
                </a:tc>
                <a:extLst>
                  <a:ext uri="{0D108BD9-81ED-4DB2-BD59-A6C34878D82A}">
                    <a16:rowId xmlns:a16="http://schemas.microsoft.com/office/drawing/2014/main" val="991115263"/>
                  </a:ext>
                </a:extLst>
              </a:tr>
            </a:tbl>
          </a:graphicData>
        </a:graphic>
      </p:graphicFrame>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a:t>Mergaičių skaičius, kurios atliko testus ir pateko į sveikatos rizikos zoną. </a:t>
            </a:r>
          </a:p>
        </p:txBody>
      </p:sp>
      <p:graphicFrame>
        <p:nvGraphicFramePr>
          <p:cNvPr id="11" name="Turinio vietos rezervavimo ženklas 9"/>
          <p:cNvGraphicFramePr>
            <a:graphicFrameLocks noGrp="1"/>
          </p:cNvGraphicFramePr>
          <p:nvPr>
            <p:ph sz="quarter" idx="4"/>
            <p:extLst>
              <p:ext uri="{D42A27DB-BD31-4B8C-83A1-F6EECF244321}">
                <p14:modId xmlns:p14="http://schemas.microsoft.com/office/powerpoint/2010/main" val="75630260"/>
              </p:ext>
            </p:extLst>
          </p:nvPr>
        </p:nvGraphicFramePr>
        <p:xfrm>
          <a:off x="6338539" y="3036496"/>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7 metų</a:t>
                      </a:r>
                    </a:p>
                  </a:txBody>
                  <a:tcPr/>
                </a:tc>
                <a:tc>
                  <a:txBody>
                    <a:bodyPr/>
                    <a:lstStyle/>
                    <a:p>
                      <a:pPr algn="ctr"/>
                      <a:r>
                        <a:rPr lang="lt-LT" sz="1200" dirty="0"/>
                        <a:t>8 metų</a:t>
                      </a:r>
                    </a:p>
                  </a:txBody>
                  <a:tcPr/>
                </a:tc>
                <a:tc>
                  <a:txBody>
                    <a:bodyPr/>
                    <a:lstStyle/>
                    <a:p>
                      <a:pPr algn="ctr"/>
                      <a:r>
                        <a:rPr lang="lt-LT" sz="1200" dirty="0"/>
                        <a:t>9 metų</a:t>
                      </a:r>
                    </a:p>
                  </a:txBody>
                  <a:tcPr/>
                </a:tc>
                <a:tc>
                  <a:txBody>
                    <a:bodyPr/>
                    <a:lstStyle/>
                    <a:p>
                      <a:pPr algn="ctr"/>
                      <a:r>
                        <a:rPr lang="lt-LT" sz="1200" dirty="0"/>
                        <a:t>10 metų</a:t>
                      </a:r>
                    </a:p>
                  </a:txBody>
                  <a:tcPr/>
                </a:tc>
                <a:extLst>
                  <a:ext uri="{0D108BD9-81ED-4DB2-BD59-A6C34878D82A}">
                    <a16:rowId xmlns:a16="http://schemas.microsoft.com/office/drawing/2014/main" val="196208705"/>
                  </a:ext>
                </a:extLst>
              </a:tr>
              <a:tr h="407918">
                <a:tc>
                  <a:txBody>
                    <a:bodyPr/>
                    <a:lstStyle/>
                    <a:p>
                      <a:pPr algn="ctr"/>
                      <a:r>
                        <a:rPr lang="lt-LT" sz="1200" b="1" dirty="0"/>
                        <a:t>„Šuolis į tolį iš vietos“ </a:t>
                      </a:r>
                    </a:p>
                  </a:txBody>
                  <a:tcPr/>
                </a:tc>
                <a:tc>
                  <a:txBody>
                    <a:bodyPr/>
                    <a:lstStyle/>
                    <a:p>
                      <a:pPr algn="ctr"/>
                      <a:r>
                        <a:rPr lang="lt-LT" sz="1200" b="1" dirty="0"/>
                        <a:t>0 iš 25</a:t>
                      </a:r>
                    </a:p>
                  </a:txBody>
                  <a:tcPr/>
                </a:tc>
                <a:tc>
                  <a:txBody>
                    <a:bodyPr/>
                    <a:lstStyle/>
                    <a:p>
                      <a:pPr algn="ctr"/>
                      <a:r>
                        <a:rPr lang="lt-LT" sz="1200" b="1" dirty="0"/>
                        <a:t>0 iš 49</a:t>
                      </a:r>
                    </a:p>
                  </a:txBody>
                  <a:tcPr/>
                </a:tc>
                <a:tc>
                  <a:txBody>
                    <a:bodyPr/>
                    <a:lstStyle/>
                    <a:p>
                      <a:pPr algn="ctr"/>
                      <a:r>
                        <a:rPr lang="lt-LT" sz="1200" b="1" dirty="0"/>
                        <a:t>2 iš 36</a:t>
                      </a:r>
                    </a:p>
                  </a:txBody>
                  <a:tcPr/>
                </a:tc>
                <a:tc>
                  <a:txBody>
                    <a:bodyPr/>
                    <a:lstStyle/>
                    <a:p>
                      <a:pPr algn="ctr"/>
                      <a:r>
                        <a:rPr lang="lt-LT" sz="1200" b="1" dirty="0"/>
                        <a:t>1 iš 63</a:t>
                      </a:r>
                    </a:p>
                  </a:txBody>
                  <a:tcPr/>
                </a:tc>
                <a:extLst>
                  <a:ext uri="{0D108BD9-81ED-4DB2-BD59-A6C34878D82A}">
                    <a16:rowId xmlns:a16="http://schemas.microsoft.com/office/drawing/2014/main" val="2793911614"/>
                  </a:ext>
                </a:extLst>
              </a:tr>
              <a:tr h="509898">
                <a:tc>
                  <a:txBody>
                    <a:bodyPr/>
                    <a:lstStyle/>
                    <a:p>
                      <a:pPr algn="ctr"/>
                      <a:r>
                        <a:rPr lang="lt-LT" sz="1200" b="1" dirty="0"/>
                        <a:t>„Teniso kamuoliuko metimas“</a:t>
                      </a:r>
                    </a:p>
                  </a:txBody>
                  <a:tcPr/>
                </a:tc>
                <a:tc>
                  <a:txBody>
                    <a:bodyPr/>
                    <a:lstStyle/>
                    <a:p>
                      <a:pPr algn="ctr"/>
                      <a:r>
                        <a:rPr lang="lt-LT" sz="1200" b="1" dirty="0"/>
                        <a:t>0 iš 25</a:t>
                      </a:r>
                    </a:p>
                  </a:txBody>
                  <a:tcPr/>
                </a:tc>
                <a:tc>
                  <a:txBody>
                    <a:bodyPr/>
                    <a:lstStyle/>
                    <a:p>
                      <a:pPr algn="ctr"/>
                      <a:r>
                        <a:rPr lang="lt-LT" sz="1200" b="1" dirty="0"/>
                        <a:t>4 iš 49</a:t>
                      </a:r>
                    </a:p>
                  </a:txBody>
                  <a:tcPr/>
                </a:tc>
                <a:tc>
                  <a:txBody>
                    <a:bodyPr/>
                    <a:lstStyle/>
                    <a:p>
                      <a:pPr algn="ctr"/>
                      <a:r>
                        <a:rPr lang="lt-LT" sz="1200" b="1" dirty="0"/>
                        <a:t>0 iš 36</a:t>
                      </a:r>
                    </a:p>
                  </a:txBody>
                  <a:tcPr/>
                </a:tc>
                <a:tc>
                  <a:txBody>
                    <a:bodyPr/>
                    <a:lstStyle/>
                    <a:p>
                      <a:pPr algn="ctr"/>
                      <a:r>
                        <a:rPr lang="lt-LT" sz="1200" b="1" dirty="0"/>
                        <a:t>1 iš 63</a:t>
                      </a:r>
                    </a:p>
                  </a:txBody>
                  <a:tcPr/>
                </a:tc>
                <a:extLst>
                  <a:ext uri="{0D108BD9-81ED-4DB2-BD59-A6C34878D82A}">
                    <a16:rowId xmlns:a16="http://schemas.microsoft.com/office/drawing/2014/main" val="321570171"/>
                  </a:ext>
                </a:extLst>
              </a:tr>
              <a:tr h="509898">
                <a:tc>
                  <a:txBody>
                    <a:bodyPr/>
                    <a:lstStyle/>
                    <a:p>
                      <a:pPr algn="ctr"/>
                      <a:r>
                        <a:rPr lang="lt-LT" sz="1200" b="1" dirty="0"/>
                        <a:t>„10 x 5 m bėgimas šaudykle“</a:t>
                      </a:r>
                    </a:p>
                  </a:txBody>
                  <a:tcPr/>
                </a:tc>
                <a:tc>
                  <a:txBody>
                    <a:bodyPr/>
                    <a:lstStyle/>
                    <a:p>
                      <a:pPr algn="ctr"/>
                      <a:r>
                        <a:rPr lang="lt-LT" sz="1200" b="1" dirty="0"/>
                        <a:t>5 iš 25</a:t>
                      </a:r>
                    </a:p>
                  </a:txBody>
                  <a:tcPr/>
                </a:tc>
                <a:tc>
                  <a:txBody>
                    <a:bodyPr/>
                    <a:lstStyle/>
                    <a:p>
                      <a:pPr algn="ctr"/>
                      <a:r>
                        <a:rPr lang="lt-LT" sz="1200" b="1" dirty="0"/>
                        <a:t>6 iš 49</a:t>
                      </a:r>
                    </a:p>
                  </a:txBody>
                  <a:tcPr/>
                </a:tc>
                <a:tc>
                  <a:txBody>
                    <a:bodyPr/>
                    <a:lstStyle/>
                    <a:p>
                      <a:pPr algn="ctr"/>
                      <a:r>
                        <a:rPr lang="lt-LT" sz="1200" b="1" dirty="0"/>
                        <a:t>1 iš 36</a:t>
                      </a:r>
                    </a:p>
                  </a:txBody>
                  <a:tcPr/>
                </a:tc>
                <a:tc>
                  <a:txBody>
                    <a:bodyPr/>
                    <a:lstStyle/>
                    <a:p>
                      <a:pPr algn="ctr"/>
                      <a:r>
                        <a:rPr lang="lt-LT" sz="1200" b="1" dirty="0"/>
                        <a:t>1 iš 62</a:t>
                      </a:r>
                    </a:p>
                  </a:txBody>
                  <a:tcPr/>
                </a:tc>
                <a:extLst>
                  <a:ext uri="{0D108BD9-81ED-4DB2-BD59-A6C34878D82A}">
                    <a16:rowId xmlns:a16="http://schemas.microsoft.com/office/drawing/2014/main" val="3242889646"/>
                  </a:ext>
                </a:extLst>
              </a:tr>
              <a:tr h="536633">
                <a:tc>
                  <a:txBody>
                    <a:bodyPr/>
                    <a:lstStyle/>
                    <a:p>
                      <a:pPr algn="ctr"/>
                      <a:r>
                        <a:rPr lang="lt-LT" sz="1200" b="1" dirty="0"/>
                        <a:t>„6 minučių bėgimas“</a:t>
                      </a:r>
                    </a:p>
                  </a:txBody>
                  <a:tcPr/>
                </a:tc>
                <a:tc>
                  <a:txBody>
                    <a:bodyPr/>
                    <a:lstStyle/>
                    <a:p>
                      <a:pPr algn="ctr"/>
                      <a:r>
                        <a:rPr lang="lt-LT" sz="1200" b="1" dirty="0"/>
                        <a:t>0 iš 25</a:t>
                      </a:r>
                    </a:p>
                  </a:txBody>
                  <a:tcPr/>
                </a:tc>
                <a:tc>
                  <a:txBody>
                    <a:bodyPr/>
                    <a:lstStyle/>
                    <a:p>
                      <a:pPr algn="ctr"/>
                      <a:r>
                        <a:rPr lang="lt-LT" sz="1200" b="1" dirty="0"/>
                        <a:t>0 iš 49</a:t>
                      </a:r>
                    </a:p>
                  </a:txBody>
                  <a:tcPr/>
                </a:tc>
                <a:tc>
                  <a:txBody>
                    <a:bodyPr/>
                    <a:lstStyle/>
                    <a:p>
                      <a:pPr algn="ctr"/>
                      <a:r>
                        <a:rPr lang="lt-LT" sz="1200" b="1" dirty="0"/>
                        <a:t>0 iš 36</a:t>
                      </a:r>
                    </a:p>
                  </a:txBody>
                  <a:tcPr/>
                </a:tc>
                <a:tc>
                  <a:txBody>
                    <a:bodyPr/>
                    <a:lstStyle/>
                    <a:p>
                      <a:pPr algn="ctr"/>
                      <a:r>
                        <a:rPr lang="lt-LT" sz="1200" b="1" dirty="0"/>
                        <a:t>3 iš 61</a:t>
                      </a:r>
                    </a:p>
                  </a:txBody>
                  <a:tcPr/>
                </a:tc>
                <a:extLst>
                  <a:ext uri="{0D108BD9-81ED-4DB2-BD59-A6C34878D82A}">
                    <a16:rowId xmlns:a16="http://schemas.microsoft.com/office/drawing/2014/main" val="991115263"/>
                  </a:ext>
                </a:extLst>
              </a:tr>
            </a:tbl>
          </a:graphicData>
        </a:graphic>
      </p:graphicFrame>
    </p:spTree>
    <p:extLst>
      <p:ext uri="{BB962C8B-B14F-4D97-AF65-F5344CB8AC3E}">
        <p14:creationId xmlns:p14="http://schemas.microsoft.com/office/powerpoint/2010/main" val="277083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a:solidFill>
                  <a:schemeClr val="bg1"/>
                </a:solidFill>
              </a:rPr>
              <a:t>pagrindinio 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a:solidFill>
                  <a:schemeClr val="bg1"/>
                </a:solidFill>
              </a:rPr>
              <a:t>Fizinio pajėgumo testus atliko  447 </a:t>
            </a:r>
            <a:r>
              <a:rPr lang="lt-LT" sz="1400" b="1" dirty="0" err="1">
                <a:solidFill>
                  <a:schemeClr val="bg1"/>
                </a:solidFill>
              </a:rPr>
              <a:t>pAGrindinio</a:t>
            </a:r>
            <a:r>
              <a:rPr lang="lt-LT" sz="1400" b="1" dirty="0">
                <a:solidFill>
                  <a:schemeClr val="bg1"/>
                </a:solidFill>
              </a:rPr>
              <a:t> ugdymo programoje besimokančių mokinių</a:t>
            </a:r>
          </a:p>
        </p:txBody>
      </p:sp>
      <p:pic>
        <p:nvPicPr>
          <p:cNvPr id="5" name="Paveikslėlis 4">
            <a:extLst>
              <a:ext uri="{FF2B5EF4-FFF2-40B4-BE49-F238E27FC236}">
                <a16:creationId xmlns:a16="http://schemas.microsoft.com/office/drawing/2014/main" id="{92C319DE-E78F-439E-B907-771FEAB875C0}"/>
              </a:ext>
            </a:extLst>
          </p:cNvPr>
          <p:cNvPicPr>
            <a:picLocks noChangeAspect="1"/>
          </p:cNvPicPr>
          <p:nvPr/>
        </p:nvPicPr>
        <p:blipFill>
          <a:blip r:embed="rId2"/>
          <a:stretch>
            <a:fillRect/>
          </a:stretch>
        </p:blipFill>
        <p:spPr>
          <a:xfrm>
            <a:off x="4500272" y="561547"/>
            <a:ext cx="2989100" cy="2470678"/>
          </a:xfrm>
          <a:prstGeom prst="rect">
            <a:avLst/>
          </a:prstGeom>
        </p:spPr>
      </p:pic>
    </p:spTree>
    <p:extLst>
      <p:ext uri="{BB962C8B-B14F-4D97-AF65-F5344CB8AC3E}">
        <p14:creationId xmlns:p14="http://schemas.microsoft.com/office/powerpoint/2010/main" val="313159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„Flamingas“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995734290"/>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13 metų, kurie pateko į tobulėjimo zoną – 11 metų ir kurie pateko į sveikatos rizikos zoną – 12 metų.</a:t>
            </a:r>
          </a:p>
        </p:txBody>
      </p:sp>
    </p:spTree>
    <p:extLst>
      <p:ext uri="{BB962C8B-B14F-4D97-AF65-F5344CB8AC3E}">
        <p14:creationId xmlns:p14="http://schemas.microsoft.com/office/powerpoint/2010/main" val="376974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„Flamingas“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426254749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14 metų, kurios pateko į tobulėjimo zoną – 13 metų ir kurios pateko į sveikatos rizikos zoną - 14 metų. </a:t>
            </a:r>
          </a:p>
        </p:txBody>
      </p:sp>
    </p:spTree>
    <p:extLst>
      <p:ext uri="{BB962C8B-B14F-4D97-AF65-F5344CB8AC3E}">
        <p14:creationId xmlns:p14="http://schemas.microsoft.com/office/powerpoint/2010/main" val="79538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„Sėstis ir siekti“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72793716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11 metų, kurie pateko į tobulėjimo zoną – 14 metų. Į sveikatos rizikos zoną pateko tik keli berniukai, kuriems yra 13 metų.</a:t>
            </a:r>
          </a:p>
        </p:txBody>
      </p:sp>
    </p:spTree>
    <p:extLst>
      <p:ext uri="{BB962C8B-B14F-4D97-AF65-F5344CB8AC3E}">
        <p14:creationId xmlns:p14="http://schemas.microsoft.com/office/powerpoint/2010/main" val="51434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„Sėstis ir siekti“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84802782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11 metų, kurios pateko į tobulėjimo zoną – 12 metų ir kurios pateko į sveikatos rizikos zoną - 14 metų. </a:t>
            </a:r>
          </a:p>
        </p:txBody>
      </p:sp>
    </p:spTree>
    <p:extLst>
      <p:ext uri="{BB962C8B-B14F-4D97-AF65-F5344CB8AC3E}">
        <p14:creationId xmlns:p14="http://schemas.microsoft.com/office/powerpoint/2010/main" val="358044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414752290"/>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13 metų, kurie pateko į tobulėjimo zoną – 11 metų ir kurie pateko į sveikatos rizikos zoną – 11 ir 12 metų.</a:t>
            </a:r>
          </a:p>
        </p:txBody>
      </p:sp>
    </p:spTree>
    <p:extLst>
      <p:ext uri="{BB962C8B-B14F-4D97-AF65-F5344CB8AC3E}">
        <p14:creationId xmlns:p14="http://schemas.microsoft.com/office/powerpoint/2010/main" val="279123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lvl="0" algn="ctr">
              <a:spcBef>
                <a:spcPct val="20000"/>
              </a:spcBef>
              <a:spcAft>
                <a:spcPts val="600"/>
              </a:spcAft>
              <a:buClr>
                <a:srgbClr val="903163"/>
              </a:buClr>
              <a:buSzPct val="92000"/>
            </a:pPr>
            <a:r>
              <a:rPr lang="lt-LT" sz="1800" b="1" dirty="0"/>
              <a:t>Mokinio fizinio pajėgumo testas </a:t>
            </a:r>
            <a:r>
              <a:rPr lang="lt-LT" sz="1800" dirty="0"/>
              <a:t>–</a:t>
            </a:r>
            <a:r>
              <a:rPr lang="lt-LT" sz="1800" b="1" dirty="0"/>
              <a:t> </a:t>
            </a:r>
            <a:r>
              <a:rPr lang="lt-LT" sz="1800" dirty="0"/>
              <a:t>užduotis, skirta nustatyti mokinio fizinio pajėgumo lygį</a:t>
            </a:r>
            <a:r>
              <a:rPr lang="lt-LT" sz="3600" dirty="0"/>
              <a:t>.</a:t>
            </a:r>
            <a:br>
              <a:rPr lang="lt-LT" sz="3600" dirty="0"/>
            </a:br>
            <a:endParaRPr lang="lt-LT" b="1" dirty="0"/>
          </a:p>
        </p:txBody>
      </p:sp>
      <p:sp>
        <p:nvSpPr>
          <p:cNvPr id="4" name="Teksto vietos rezervavimo ženklas 3"/>
          <p:cNvSpPr>
            <a:spLocks noGrp="1"/>
          </p:cNvSpPr>
          <p:nvPr>
            <p:ph type="body" idx="1"/>
          </p:nvPr>
        </p:nvSpPr>
        <p:spPr>
          <a:xfrm>
            <a:off x="887219" y="2250892"/>
            <a:ext cx="10384519" cy="536005"/>
          </a:xfrm>
        </p:spPr>
        <p:txBody>
          <a:bodyPr/>
          <a:lstStyle/>
          <a:p>
            <a:pPr algn="ctr"/>
            <a:r>
              <a:rPr lang="lt-LT" sz="2400" dirty="0"/>
              <a:t>Mokinių fizinio pajėgumo testai yra šie</a:t>
            </a:r>
            <a:r>
              <a:rPr lang="lt-LT" sz="2400" b="1" dirty="0"/>
              <a:t>:</a:t>
            </a:r>
            <a:endParaRPr lang="lt-LT" dirty="0"/>
          </a:p>
        </p:txBody>
      </p:sp>
      <p:sp>
        <p:nvSpPr>
          <p:cNvPr id="3" name="Turinio vietos rezervavimo ženklas 2"/>
          <p:cNvSpPr>
            <a:spLocks noGrp="1"/>
          </p:cNvSpPr>
          <p:nvPr>
            <p:ph sz="half" idx="2"/>
          </p:nvPr>
        </p:nvSpPr>
        <p:spPr/>
        <p:txBody>
          <a:bodyPr>
            <a:normAutofit/>
          </a:bodyPr>
          <a:lstStyle/>
          <a:p>
            <a:r>
              <a:rPr lang="lt-LT" sz="1600" b="1" dirty="0"/>
              <a:t>Mokiniams, besimokantiems pagal pradinio ugdymo programas:</a:t>
            </a:r>
          </a:p>
          <a:p>
            <a:r>
              <a:rPr lang="lt-LT" sz="1500" dirty="0"/>
              <a:t>„Šuolis į tolį iš vietos“ (kojų raumenų jėgai nustatyti);</a:t>
            </a:r>
          </a:p>
          <a:p>
            <a:r>
              <a:rPr lang="lt-LT" sz="1500" dirty="0"/>
              <a:t>„Teniso kamuoliuko metimas“ (rankų raumenų jėgai nustatyti);</a:t>
            </a:r>
          </a:p>
          <a:p>
            <a:r>
              <a:rPr lang="lt-LT" sz="1500" dirty="0"/>
              <a:t>„10 x 5 m bėgimas šaudykle“ (greitumui, vikrumui nustatyti);</a:t>
            </a:r>
          </a:p>
          <a:p>
            <a:r>
              <a:rPr lang="lt-LT" sz="1500" dirty="0"/>
              <a:t>„6 minučių bėgimas“ (širdies ir kraujagyslių sistemos pajėgumui nustatyti).</a:t>
            </a:r>
          </a:p>
        </p:txBody>
      </p:sp>
      <p:sp>
        <p:nvSpPr>
          <p:cNvPr id="6" name="Turinio vietos rezervavimo ženklas 5"/>
          <p:cNvSpPr>
            <a:spLocks noGrp="1"/>
          </p:cNvSpPr>
          <p:nvPr>
            <p:ph sz="quarter" idx="4"/>
          </p:nvPr>
        </p:nvSpPr>
        <p:spPr/>
        <p:txBody>
          <a:bodyPr>
            <a:normAutofit fontScale="85000" lnSpcReduction="10000"/>
          </a:bodyPr>
          <a:lstStyle/>
          <a:p>
            <a:r>
              <a:rPr lang="lt-LT" sz="1900" b="1" dirty="0"/>
              <a:t>Mokiniams, besimokantiems pagal pagrindinio ir vidurinio ugdymo programas:</a:t>
            </a:r>
          </a:p>
          <a:p>
            <a:r>
              <a:rPr lang="lt-LT" dirty="0"/>
              <a:t>„Flamingas“ (pusiausvyrai nustatyti);</a:t>
            </a:r>
          </a:p>
          <a:p>
            <a:r>
              <a:rPr lang="lt-LT" dirty="0"/>
              <a:t>„Sėstis ir siekti“ (lankstumui nustatyti);</a:t>
            </a:r>
          </a:p>
          <a:p>
            <a:r>
              <a:rPr lang="lt-LT" dirty="0"/>
              <a:t>„Šuolis į tolį iš vietos“ (kojų raumenų jėgai nustatyti);</a:t>
            </a:r>
          </a:p>
          <a:p>
            <a:r>
              <a:rPr lang="lt-LT" dirty="0"/>
              <a:t>„Kybojimas sulenktomis rankomis“ (raumenų ištvermei nustatyti);</a:t>
            </a:r>
          </a:p>
          <a:p>
            <a:r>
              <a:rPr lang="lt-LT" dirty="0"/>
              <a:t>„10 x 5 m bėgimas šaudykle“ (greitumui, vikrumui nustatyti);</a:t>
            </a:r>
          </a:p>
          <a:p>
            <a:r>
              <a:rPr lang="lt-LT" dirty="0"/>
              <a:t>„20 m bėgimas šaudykle“ (širdies ir kraujagyslių sistemos pajėgumui nustatyti).</a:t>
            </a:r>
          </a:p>
        </p:txBody>
      </p:sp>
    </p:spTree>
    <p:extLst>
      <p:ext uri="{BB962C8B-B14F-4D97-AF65-F5344CB8AC3E}">
        <p14:creationId xmlns:p14="http://schemas.microsoft.com/office/powerpoint/2010/main" val="400287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9253539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13 metų, kurios pateko į tobulėjimo zoną – 11 metų ir kurios pateko į sveikatos rizikos zoną - 14 metų. </a:t>
            </a:r>
          </a:p>
          <a:p>
            <a:pPr marL="0" indent="0">
              <a:buNone/>
            </a:pPr>
            <a:endParaRPr lang="lt-LT" dirty="0">
              <a:solidFill>
                <a:schemeClr val="tx1"/>
              </a:solidFill>
            </a:endParaRPr>
          </a:p>
        </p:txBody>
      </p:sp>
    </p:spTree>
    <p:extLst>
      <p:ext uri="{BB962C8B-B14F-4D97-AF65-F5344CB8AC3E}">
        <p14:creationId xmlns:p14="http://schemas.microsoft.com/office/powerpoint/2010/main" val="240158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„Kybojimas sulenktomis rankomis“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4038862386"/>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14 metų, kurie pateko į tobulėjimo zoną – 11 metų, ir kurie pateko į sveikatos rizikos zoną – 11 metų.</a:t>
            </a:r>
          </a:p>
        </p:txBody>
      </p:sp>
    </p:spTree>
    <p:extLst>
      <p:ext uri="{BB962C8B-B14F-4D97-AF65-F5344CB8AC3E}">
        <p14:creationId xmlns:p14="http://schemas.microsoft.com/office/powerpoint/2010/main" val="191326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„Kybojimas sulenktomis rankomis“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92822717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93269" y="5719579"/>
            <a:ext cx="11029615" cy="105215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14 metų, kurios pateko į tobulėjimo zoną – 11 metų ir kurios pateko į sveikatos rizikos zoną - 14 metų. </a:t>
            </a:r>
          </a:p>
          <a:p>
            <a:pPr marL="0" indent="0">
              <a:buNone/>
            </a:pPr>
            <a:endParaRPr lang="lt-LT" dirty="0">
              <a:solidFill>
                <a:schemeClr val="tx1"/>
              </a:solidFill>
            </a:endParaRPr>
          </a:p>
        </p:txBody>
      </p:sp>
    </p:spTree>
    <p:extLst>
      <p:ext uri="{BB962C8B-B14F-4D97-AF65-F5344CB8AC3E}">
        <p14:creationId xmlns:p14="http://schemas.microsoft.com/office/powerpoint/2010/main" val="108633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00707837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14 metų, kurie pateko į tobulėjimo zoną – 12 metų ir kurie pateko į sveikatos rizikos zoną – 12 metų.</a:t>
            </a:r>
          </a:p>
        </p:txBody>
      </p:sp>
    </p:spTree>
    <p:extLst>
      <p:ext uri="{BB962C8B-B14F-4D97-AF65-F5344CB8AC3E}">
        <p14:creationId xmlns:p14="http://schemas.microsoft.com/office/powerpoint/2010/main" val="275576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268096164"/>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11 metų, kurios pateko į tobulėjimo zoną – 13 metų ir kurios pateko į sveikatos rizikos zoną - 12 metų. </a:t>
            </a:r>
          </a:p>
          <a:p>
            <a:pPr marL="0" indent="0">
              <a:buNone/>
            </a:pPr>
            <a:endParaRPr lang="lt-LT" dirty="0">
              <a:solidFill>
                <a:schemeClr val="tx1"/>
              </a:solidFill>
            </a:endParaRPr>
          </a:p>
        </p:txBody>
      </p:sp>
    </p:spTree>
    <p:extLst>
      <p:ext uri="{BB962C8B-B14F-4D97-AF65-F5344CB8AC3E}">
        <p14:creationId xmlns:p14="http://schemas.microsoft.com/office/powerpoint/2010/main" val="28574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„20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314657276"/>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13 metų, kurie pateko į tobulėjimo zoną – 12 metų ir tų kurie pateko į sveikatos rizikos zoną yra tik 11 metų amžiaus grupėje.</a:t>
            </a:r>
          </a:p>
        </p:txBody>
      </p:sp>
    </p:spTree>
    <p:extLst>
      <p:ext uri="{BB962C8B-B14F-4D97-AF65-F5344CB8AC3E}">
        <p14:creationId xmlns:p14="http://schemas.microsoft.com/office/powerpoint/2010/main" val="76977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„20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73311859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Didžioji dalis mergaičių, kurios pagal šį testo įvertinimą pateko į sveikatai palankaus FP zoną, yra 11 ir 12 metų, kurios pateko į tobulėjimo zoną – 13 metų, o mergaičių patekusių į sveikatos rizikos zoną yra nėra nei vienoje amžiaus grupėje.</a:t>
            </a:r>
          </a:p>
          <a:p>
            <a:pPr marL="0" indent="0">
              <a:buNone/>
            </a:pPr>
            <a:endParaRPr lang="lt-LT" dirty="0">
              <a:solidFill>
                <a:schemeClr val="tx1"/>
              </a:solidFill>
            </a:endParaRPr>
          </a:p>
        </p:txBody>
      </p:sp>
    </p:spTree>
    <p:extLst>
      <p:ext uri="{BB962C8B-B14F-4D97-AF65-F5344CB8AC3E}">
        <p14:creationId xmlns:p14="http://schemas.microsoft.com/office/powerpoint/2010/main" val="393255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p:cNvSpPr>
            <a:spLocks noGrp="1"/>
          </p:cNvSpPr>
          <p:nvPr>
            <p:ph type="title"/>
          </p:nvPr>
        </p:nvSpPr>
        <p:spPr/>
        <p:txBody>
          <a:bodyPr>
            <a:normAutofit/>
          </a:bodyPr>
          <a:lstStyle/>
          <a:p>
            <a:r>
              <a:rPr lang="lt-LT" sz="1600" b="1" dirty="0"/>
              <a:t>Sveikatos rizikos zona pagrindinio ugdymo  klasių mokinių tarpe	</a:t>
            </a:r>
          </a:p>
        </p:txBody>
      </p:sp>
      <p:sp>
        <p:nvSpPr>
          <p:cNvPr id="7" name="Teksto vietos rezervavimo ženklas 3"/>
          <p:cNvSpPr>
            <a:spLocks noGrp="1"/>
          </p:cNvSpPr>
          <p:nvPr>
            <p:ph type="body" idx="1"/>
          </p:nvPr>
        </p:nvSpPr>
        <p:spPr>
          <a:xfrm>
            <a:off x="483724" y="2130724"/>
            <a:ext cx="5393271" cy="681485"/>
          </a:xfrm>
        </p:spPr>
        <p:txBody>
          <a:bodyPr/>
          <a:lstStyle/>
          <a:p>
            <a:r>
              <a:rPr lang="lt-LT" sz="1400" b="1" dirty="0"/>
              <a:t>Berniukų skaičius, kurie atliko testus ir pateko į sveikatos rizikos zoną</a:t>
            </a:r>
            <a:r>
              <a:rPr lang="lt-LT" b="1" dirty="0"/>
              <a:t>		</a:t>
            </a:r>
          </a:p>
        </p:txBody>
      </p:sp>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3154001777"/>
              </p:ext>
            </p:extLst>
          </p:nvPr>
        </p:nvGraphicFramePr>
        <p:xfrm>
          <a:off x="583474" y="2906315"/>
          <a:ext cx="4781006" cy="3544095"/>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3854937881"/>
                    </a:ext>
                  </a:extLst>
                </a:gridCol>
                <a:gridCol w="702831">
                  <a:extLst>
                    <a:ext uri="{9D8B030D-6E8A-4147-A177-3AD203B41FA5}">
                      <a16:colId xmlns:a16="http://schemas.microsoft.com/office/drawing/2014/main" val="1260781418"/>
                    </a:ext>
                  </a:extLst>
                </a:gridCol>
                <a:gridCol w="700493">
                  <a:extLst>
                    <a:ext uri="{9D8B030D-6E8A-4147-A177-3AD203B41FA5}">
                      <a16:colId xmlns:a16="http://schemas.microsoft.com/office/drawing/2014/main" val="479852186"/>
                    </a:ext>
                  </a:extLst>
                </a:gridCol>
                <a:gridCol w="708106">
                  <a:extLst>
                    <a:ext uri="{9D8B030D-6E8A-4147-A177-3AD203B41FA5}">
                      <a16:colId xmlns:a16="http://schemas.microsoft.com/office/drawing/2014/main" val="3756496093"/>
                    </a:ext>
                  </a:extLst>
                </a:gridCol>
                <a:gridCol w="710147">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11 metų</a:t>
                      </a:r>
                    </a:p>
                  </a:txBody>
                  <a:tcPr/>
                </a:tc>
                <a:tc>
                  <a:txBody>
                    <a:bodyPr/>
                    <a:lstStyle/>
                    <a:p>
                      <a:pPr algn="ctr"/>
                      <a:r>
                        <a:rPr lang="lt-LT" sz="1200" dirty="0"/>
                        <a:t>12 metų</a:t>
                      </a:r>
                    </a:p>
                  </a:txBody>
                  <a:tcPr/>
                </a:tc>
                <a:tc>
                  <a:txBody>
                    <a:bodyPr/>
                    <a:lstStyle/>
                    <a:p>
                      <a:pPr algn="ctr"/>
                      <a:r>
                        <a:rPr lang="lt-LT" sz="1200" dirty="0"/>
                        <a:t>13 metų</a:t>
                      </a:r>
                    </a:p>
                  </a:txBody>
                  <a:tcPr/>
                </a:tc>
                <a:tc>
                  <a:txBody>
                    <a:bodyPr/>
                    <a:lstStyle/>
                    <a:p>
                      <a:pPr algn="ctr"/>
                      <a:r>
                        <a:rPr lang="lt-LT" sz="1200" dirty="0"/>
                        <a:t>14 metų</a:t>
                      </a:r>
                    </a:p>
                  </a:txBody>
                  <a:tcPr/>
                </a:tc>
                <a:extLst>
                  <a:ext uri="{0D108BD9-81ED-4DB2-BD59-A6C34878D82A}">
                    <a16:rowId xmlns:a16="http://schemas.microsoft.com/office/drawing/2014/main" val="196208705"/>
                  </a:ext>
                </a:extLst>
              </a:tr>
              <a:tr h="407918">
                <a:tc>
                  <a:txBody>
                    <a:bodyPr/>
                    <a:lstStyle/>
                    <a:p>
                      <a:pPr algn="ctr"/>
                      <a:r>
                        <a:rPr lang="lt-LT" sz="1200" b="1" dirty="0"/>
                        <a:t>„Flamingas“ </a:t>
                      </a:r>
                    </a:p>
                  </a:txBody>
                  <a:tcPr anchor="ctr"/>
                </a:tc>
                <a:tc>
                  <a:txBody>
                    <a:bodyPr/>
                    <a:lstStyle/>
                    <a:p>
                      <a:pPr algn="ctr"/>
                      <a:r>
                        <a:rPr lang="lt-LT" sz="1200" b="1" dirty="0"/>
                        <a:t>7 iš 43</a:t>
                      </a:r>
                    </a:p>
                  </a:txBody>
                  <a:tcPr anchor="ctr"/>
                </a:tc>
                <a:tc>
                  <a:txBody>
                    <a:bodyPr/>
                    <a:lstStyle/>
                    <a:p>
                      <a:pPr algn="ctr"/>
                      <a:r>
                        <a:rPr lang="lt-LT" sz="1200" b="1" dirty="0"/>
                        <a:t>18 iš 69</a:t>
                      </a:r>
                    </a:p>
                  </a:txBody>
                  <a:tcPr anchor="ctr"/>
                </a:tc>
                <a:tc>
                  <a:txBody>
                    <a:bodyPr/>
                    <a:lstStyle/>
                    <a:p>
                      <a:pPr algn="ctr"/>
                      <a:r>
                        <a:rPr lang="lt-LT" sz="1200" b="1" dirty="0"/>
                        <a:t>7 iš 65</a:t>
                      </a:r>
                    </a:p>
                  </a:txBody>
                  <a:tcPr anchor="ctr"/>
                </a:tc>
                <a:tc>
                  <a:txBody>
                    <a:bodyPr/>
                    <a:lstStyle/>
                    <a:p>
                      <a:pPr algn="ctr"/>
                      <a:r>
                        <a:rPr lang="lt-LT" sz="1200" b="1" dirty="0"/>
                        <a:t>15 iš 72</a:t>
                      </a:r>
                    </a:p>
                  </a:txBody>
                  <a:tcPr anchor="ctr"/>
                </a:tc>
                <a:extLst>
                  <a:ext uri="{0D108BD9-81ED-4DB2-BD59-A6C34878D82A}">
                    <a16:rowId xmlns:a16="http://schemas.microsoft.com/office/drawing/2014/main" val="2793911614"/>
                  </a:ext>
                </a:extLst>
              </a:tr>
              <a:tr h="509898">
                <a:tc>
                  <a:txBody>
                    <a:bodyPr/>
                    <a:lstStyle/>
                    <a:p>
                      <a:pPr algn="ctr"/>
                      <a:r>
                        <a:rPr lang="lt-LT" sz="1200" b="1" dirty="0"/>
                        <a:t>„Sėstis ir siekti“ </a:t>
                      </a:r>
                    </a:p>
                  </a:txBody>
                  <a:tcPr anchor="ctr"/>
                </a:tc>
                <a:tc>
                  <a:txBody>
                    <a:bodyPr/>
                    <a:lstStyle/>
                    <a:p>
                      <a:pPr algn="ctr"/>
                      <a:r>
                        <a:rPr lang="lt-LT" sz="1200" b="1" dirty="0"/>
                        <a:t>0 iš 41</a:t>
                      </a:r>
                    </a:p>
                  </a:txBody>
                  <a:tcPr anchor="ctr"/>
                </a:tc>
                <a:tc>
                  <a:txBody>
                    <a:bodyPr/>
                    <a:lstStyle/>
                    <a:p>
                      <a:pPr algn="ctr"/>
                      <a:r>
                        <a:rPr lang="lt-LT" sz="1200" b="1" dirty="0"/>
                        <a:t>0 iš 56</a:t>
                      </a:r>
                    </a:p>
                  </a:txBody>
                  <a:tcPr anchor="ctr"/>
                </a:tc>
                <a:tc>
                  <a:txBody>
                    <a:bodyPr/>
                    <a:lstStyle/>
                    <a:p>
                      <a:pPr algn="ctr"/>
                      <a:r>
                        <a:rPr lang="lt-LT" sz="1200" b="1" dirty="0"/>
                        <a:t>2 iš 60</a:t>
                      </a:r>
                    </a:p>
                  </a:txBody>
                  <a:tcPr anchor="ctr"/>
                </a:tc>
                <a:tc>
                  <a:txBody>
                    <a:bodyPr/>
                    <a:lstStyle/>
                    <a:p>
                      <a:pPr algn="ctr"/>
                      <a:r>
                        <a:rPr lang="lt-LT" sz="1200" b="1" dirty="0"/>
                        <a:t>0 iš 61</a:t>
                      </a:r>
                    </a:p>
                  </a:txBody>
                  <a:tcPr anchor="ctr"/>
                </a:tc>
                <a:extLst>
                  <a:ext uri="{0D108BD9-81ED-4DB2-BD59-A6C34878D82A}">
                    <a16:rowId xmlns:a16="http://schemas.microsoft.com/office/drawing/2014/main" val="321570171"/>
                  </a:ext>
                </a:extLst>
              </a:tr>
              <a:tr h="509898">
                <a:tc>
                  <a:txBody>
                    <a:bodyPr/>
                    <a:lstStyle/>
                    <a:p>
                      <a:pPr algn="ctr"/>
                      <a:r>
                        <a:rPr lang="lt-LT" sz="1200" b="1" dirty="0"/>
                        <a:t>„Šuolis į tolį iš vietos“ </a:t>
                      </a:r>
                    </a:p>
                  </a:txBody>
                  <a:tcPr anchor="ctr"/>
                </a:tc>
                <a:tc>
                  <a:txBody>
                    <a:bodyPr/>
                    <a:lstStyle/>
                    <a:p>
                      <a:pPr algn="ctr"/>
                      <a:r>
                        <a:rPr lang="lt-LT" sz="1200" b="1" dirty="0"/>
                        <a:t>4 iš 33</a:t>
                      </a:r>
                    </a:p>
                  </a:txBody>
                  <a:tcPr anchor="ctr"/>
                </a:tc>
                <a:tc>
                  <a:txBody>
                    <a:bodyPr/>
                    <a:lstStyle/>
                    <a:p>
                      <a:pPr algn="ctr"/>
                      <a:r>
                        <a:rPr lang="lt-LT" sz="1200" b="1" dirty="0"/>
                        <a:t>5 iš 41</a:t>
                      </a:r>
                    </a:p>
                  </a:txBody>
                  <a:tcPr anchor="ctr"/>
                </a:tc>
                <a:tc>
                  <a:txBody>
                    <a:bodyPr/>
                    <a:lstStyle/>
                    <a:p>
                      <a:pPr algn="ctr"/>
                      <a:r>
                        <a:rPr lang="lt-LT" sz="1200" b="1" dirty="0"/>
                        <a:t>3 iš 54</a:t>
                      </a:r>
                    </a:p>
                  </a:txBody>
                  <a:tcPr anchor="ctr"/>
                </a:tc>
                <a:tc>
                  <a:txBody>
                    <a:bodyPr/>
                    <a:lstStyle/>
                    <a:p>
                      <a:pPr algn="ctr"/>
                      <a:r>
                        <a:rPr lang="lt-LT" sz="1200" b="1" dirty="0"/>
                        <a:t>1 iš 41</a:t>
                      </a:r>
                    </a:p>
                  </a:txBody>
                  <a:tcPr anchor="ctr"/>
                </a:tc>
                <a:extLst>
                  <a:ext uri="{0D108BD9-81ED-4DB2-BD59-A6C34878D82A}">
                    <a16:rowId xmlns:a16="http://schemas.microsoft.com/office/drawing/2014/main" val="3242889646"/>
                  </a:ext>
                </a:extLst>
              </a:tr>
              <a:tr h="536633">
                <a:tc>
                  <a:txBody>
                    <a:bodyPr/>
                    <a:lstStyle/>
                    <a:p>
                      <a:pPr algn="ctr"/>
                      <a:r>
                        <a:rPr lang="lt-LT" sz="1200" b="1" dirty="0"/>
                        <a:t>„Kybojimas sulenktomis rankomis“ </a:t>
                      </a:r>
                    </a:p>
                  </a:txBody>
                  <a:tcPr anchor="ctr"/>
                </a:tc>
                <a:tc>
                  <a:txBody>
                    <a:bodyPr/>
                    <a:lstStyle/>
                    <a:p>
                      <a:pPr algn="ctr"/>
                      <a:r>
                        <a:rPr lang="lt-LT" sz="1200" b="1" dirty="0"/>
                        <a:t>4 iš 30</a:t>
                      </a:r>
                    </a:p>
                  </a:txBody>
                  <a:tcPr anchor="ctr"/>
                </a:tc>
                <a:tc>
                  <a:txBody>
                    <a:bodyPr/>
                    <a:lstStyle/>
                    <a:p>
                      <a:pPr algn="ctr"/>
                      <a:r>
                        <a:rPr lang="lt-LT" sz="1200" b="1" dirty="0"/>
                        <a:t>3 iš 35</a:t>
                      </a:r>
                    </a:p>
                  </a:txBody>
                  <a:tcPr anchor="ctr"/>
                </a:tc>
                <a:tc>
                  <a:txBody>
                    <a:bodyPr/>
                    <a:lstStyle/>
                    <a:p>
                      <a:pPr algn="ctr"/>
                      <a:r>
                        <a:rPr lang="lt-LT" sz="1200" b="1" dirty="0"/>
                        <a:t>5 iš 60</a:t>
                      </a:r>
                    </a:p>
                  </a:txBody>
                  <a:tcPr anchor="ctr"/>
                </a:tc>
                <a:tc>
                  <a:txBody>
                    <a:bodyPr/>
                    <a:lstStyle/>
                    <a:p>
                      <a:pPr algn="ctr"/>
                      <a:r>
                        <a:rPr lang="lt-LT" sz="1200" b="1" dirty="0"/>
                        <a:t>2 iš 39</a:t>
                      </a:r>
                    </a:p>
                  </a:txBody>
                  <a:tcPr anchor="ctr"/>
                </a:tc>
                <a:extLst>
                  <a:ext uri="{0D108BD9-81ED-4DB2-BD59-A6C34878D82A}">
                    <a16:rowId xmlns:a16="http://schemas.microsoft.com/office/drawing/2014/main" val="991115263"/>
                  </a:ext>
                </a:extLst>
              </a:tr>
              <a:tr h="536633">
                <a:tc>
                  <a:txBody>
                    <a:bodyPr/>
                    <a:lstStyle/>
                    <a:p>
                      <a:pPr algn="ctr"/>
                      <a:r>
                        <a:rPr lang="lt-LT" sz="1200" b="1" dirty="0"/>
                        <a:t>„10 x 5 m bėgimas šaudykle“</a:t>
                      </a:r>
                    </a:p>
                  </a:txBody>
                  <a:tcPr anchor="ctr"/>
                </a:tc>
                <a:tc>
                  <a:txBody>
                    <a:bodyPr/>
                    <a:lstStyle/>
                    <a:p>
                      <a:pPr algn="ctr"/>
                      <a:r>
                        <a:rPr lang="lt-LT" sz="1200" b="1" dirty="0"/>
                        <a:t>1 iš 31</a:t>
                      </a:r>
                    </a:p>
                  </a:txBody>
                  <a:tcPr anchor="ctr"/>
                </a:tc>
                <a:tc>
                  <a:txBody>
                    <a:bodyPr/>
                    <a:lstStyle/>
                    <a:p>
                      <a:pPr algn="ctr"/>
                      <a:r>
                        <a:rPr lang="lt-LT" sz="1200" b="1" dirty="0"/>
                        <a:t>3 iš 40</a:t>
                      </a:r>
                    </a:p>
                  </a:txBody>
                  <a:tcPr anchor="ctr"/>
                </a:tc>
                <a:tc>
                  <a:txBody>
                    <a:bodyPr/>
                    <a:lstStyle/>
                    <a:p>
                      <a:pPr algn="ctr"/>
                      <a:r>
                        <a:rPr lang="lt-LT" sz="1200" b="1" dirty="0"/>
                        <a:t>5 iš 68</a:t>
                      </a:r>
                    </a:p>
                  </a:txBody>
                  <a:tcPr anchor="ctr"/>
                </a:tc>
                <a:tc>
                  <a:txBody>
                    <a:bodyPr/>
                    <a:lstStyle/>
                    <a:p>
                      <a:pPr algn="ctr"/>
                      <a:r>
                        <a:rPr lang="lt-LT" sz="1200" b="1" dirty="0"/>
                        <a:t>2 iš 41</a:t>
                      </a:r>
                    </a:p>
                  </a:txBody>
                  <a:tcPr anchor="ctr"/>
                </a:tc>
                <a:extLst>
                  <a:ext uri="{0D108BD9-81ED-4DB2-BD59-A6C34878D82A}">
                    <a16:rowId xmlns:a16="http://schemas.microsoft.com/office/drawing/2014/main" val="2698058835"/>
                  </a:ext>
                </a:extLst>
              </a:tr>
              <a:tr h="536633">
                <a:tc>
                  <a:txBody>
                    <a:bodyPr/>
                    <a:lstStyle/>
                    <a:p>
                      <a:pPr algn="ctr"/>
                      <a:r>
                        <a:rPr lang="lt-LT" sz="1200" b="1" dirty="0"/>
                        <a:t>„20 m bėgimas šaudykle“ </a:t>
                      </a:r>
                    </a:p>
                  </a:txBody>
                  <a:tcPr anchor="ctr"/>
                </a:tc>
                <a:tc>
                  <a:txBody>
                    <a:bodyPr/>
                    <a:lstStyle/>
                    <a:p>
                      <a:pPr algn="ctr"/>
                      <a:r>
                        <a:rPr lang="lt-LT" sz="1200" b="1" dirty="0"/>
                        <a:t>3 iš 33</a:t>
                      </a:r>
                    </a:p>
                  </a:txBody>
                  <a:tcPr anchor="ctr"/>
                </a:tc>
                <a:tc>
                  <a:txBody>
                    <a:bodyPr/>
                    <a:lstStyle/>
                    <a:p>
                      <a:pPr algn="ctr"/>
                      <a:r>
                        <a:rPr lang="lt-LT" sz="1200" b="1" dirty="0"/>
                        <a:t>0 iš 37</a:t>
                      </a:r>
                    </a:p>
                  </a:txBody>
                  <a:tcPr anchor="ctr"/>
                </a:tc>
                <a:tc>
                  <a:txBody>
                    <a:bodyPr/>
                    <a:lstStyle/>
                    <a:p>
                      <a:pPr algn="ctr"/>
                      <a:r>
                        <a:rPr lang="lt-LT" sz="1200" b="1" dirty="0"/>
                        <a:t>0 iš 67</a:t>
                      </a:r>
                    </a:p>
                  </a:txBody>
                  <a:tcPr anchor="ctr"/>
                </a:tc>
                <a:tc>
                  <a:txBody>
                    <a:bodyPr/>
                    <a:lstStyle/>
                    <a:p>
                      <a:pPr algn="ctr"/>
                      <a:r>
                        <a:rPr lang="lt-LT" sz="1200" b="1" dirty="0"/>
                        <a:t>1 iš 41</a:t>
                      </a:r>
                    </a:p>
                  </a:txBody>
                  <a:tcPr anchor="ctr"/>
                </a:tc>
                <a:extLst>
                  <a:ext uri="{0D108BD9-81ED-4DB2-BD59-A6C34878D82A}">
                    <a16:rowId xmlns:a16="http://schemas.microsoft.com/office/drawing/2014/main" val="2183653101"/>
                  </a:ext>
                </a:extLst>
              </a:tr>
            </a:tbl>
          </a:graphicData>
        </a:graphic>
      </p:graphicFrame>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a:t>Mergaičių skaičius, kurios atliko testus ir pateko į sveikatos rizikos zoną. </a:t>
            </a:r>
          </a:p>
        </p:txBody>
      </p:sp>
      <p:graphicFrame>
        <p:nvGraphicFramePr>
          <p:cNvPr id="12" name="Turinio vietos rezervavimo ženklas 9"/>
          <p:cNvGraphicFramePr>
            <a:graphicFrameLocks noGrp="1"/>
          </p:cNvGraphicFramePr>
          <p:nvPr>
            <p:ph sz="quarter" idx="4"/>
            <p:extLst>
              <p:ext uri="{D42A27DB-BD31-4B8C-83A1-F6EECF244321}">
                <p14:modId xmlns:p14="http://schemas.microsoft.com/office/powerpoint/2010/main" val="1231119545"/>
              </p:ext>
            </p:extLst>
          </p:nvPr>
        </p:nvGraphicFramePr>
        <p:xfrm>
          <a:off x="6577001" y="2906315"/>
          <a:ext cx="4760337" cy="3555151"/>
        </p:xfrm>
        <a:graphic>
          <a:graphicData uri="http://schemas.openxmlformats.org/drawingml/2006/table">
            <a:tbl>
              <a:tblPr firstRow="1" bandRow="1">
                <a:tableStyleId>{5C22544A-7EE6-4342-B048-85BDC9FD1C3A}</a:tableStyleId>
              </a:tblPr>
              <a:tblGrid>
                <a:gridCol w="1946503">
                  <a:extLst>
                    <a:ext uri="{9D8B030D-6E8A-4147-A177-3AD203B41FA5}">
                      <a16:colId xmlns:a16="http://schemas.microsoft.com/office/drawing/2014/main" val="3854937881"/>
                    </a:ext>
                  </a:extLst>
                </a:gridCol>
                <a:gridCol w="724999">
                  <a:extLst>
                    <a:ext uri="{9D8B030D-6E8A-4147-A177-3AD203B41FA5}">
                      <a16:colId xmlns:a16="http://schemas.microsoft.com/office/drawing/2014/main" val="1260781418"/>
                    </a:ext>
                  </a:extLst>
                </a:gridCol>
                <a:gridCol w="683601">
                  <a:extLst>
                    <a:ext uri="{9D8B030D-6E8A-4147-A177-3AD203B41FA5}">
                      <a16:colId xmlns:a16="http://schemas.microsoft.com/office/drawing/2014/main" val="479852186"/>
                    </a:ext>
                  </a:extLst>
                </a:gridCol>
                <a:gridCol w="709770">
                  <a:extLst>
                    <a:ext uri="{9D8B030D-6E8A-4147-A177-3AD203B41FA5}">
                      <a16:colId xmlns:a16="http://schemas.microsoft.com/office/drawing/2014/main" val="3756496093"/>
                    </a:ext>
                  </a:extLst>
                </a:gridCol>
                <a:gridCol w="695464">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11 metų</a:t>
                      </a:r>
                    </a:p>
                  </a:txBody>
                  <a:tcPr/>
                </a:tc>
                <a:tc>
                  <a:txBody>
                    <a:bodyPr/>
                    <a:lstStyle/>
                    <a:p>
                      <a:pPr algn="ctr"/>
                      <a:r>
                        <a:rPr lang="lt-LT" sz="1200" dirty="0"/>
                        <a:t>12 metų</a:t>
                      </a:r>
                    </a:p>
                  </a:txBody>
                  <a:tcPr/>
                </a:tc>
                <a:tc>
                  <a:txBody>
                    <a:bodyPr/>
                    <a:lstStyle/>
                    <a:p>
                      <a:pPr algn="ctr"/>
                      <a:r>
                        <a:rPr lang="lt-LT" sz="1200" dirty="0"/>
                        <a:t>13 metų</a:t>
                      </a:r>
                    </a:p>
                  </a:txBody>
                  <a:tcPr/>
                </a:tc>
                <a:tc>
                  <a:txBody>
                    <a:bodyPr/>
                    <a:lstStyle/>
                    <a:p>
                      <a:pPr algn="ctr"/>
                      <a:r>
                        <a:rPr lang="lt-LT" sz="1200" dirty="0"/>
                        <a:t>14 metų</a:t>
                      </a:r>
                    </a:p>
                  </a:txBody>
                  <a:tcPr/>
                </a:tc>
                <a:extLst>
                  <a:ext uri="{0D108BD9-81ED-4DB2-BD59-A6C34878D82A}">
                    <a16:rowId xmlns:a16="http://schemas.microsoft.com/office/drawing/2014/main" val="196208705"/>
                  </a:ext>
                </a:extLst>
              </a:tr>
              <a:tr h="468256">
                <a:tc>
                  <a:txBody>
                    <a:bodyPr/>
                    <a:lstStyle/>
                    <a:p>
                      <a:pPr algn="ctr"/>
                      <a:r>
                        <a:rPr lang="lt-LT" sz="1200" b="1" dirty="0"/>
                        <a:t>„Flamingas“ </a:t>
                      </a:r>
                    </a:p>
                  </a:txBody>
                  <a:tcPr anchor="ctr"/>
                </a:tc>
                <a:tc>
                  <a:txBody>
                    <a:bodyPr/>
                    <a:lstStyle/>
                    <a:p>
                      <a:pPr algn="ctr"/>
                      <a:r>
                        <a:rPr lang="lt-LT" sz="1200" b="1" dirty="0"/>
                        <a:t>2 iš 41</a:t>
                      </a:r>
                    </a:p>
                  </a:txBody>
                  <a:tcPr/>
                </a:tc>
                <a:tc>
                  <a:txBody>
                    <a:bodyPr/>
                    <a:lstStyle/>
                    <a:p>
                      <a:pPr algn="ctr"/>
                      <a:r>
                        <a:rPr lang="lt-LT" sz="1200" b="1" dirty="0"/>
                        <a:t>5 iš 57</a:t>
                      </a:r>
                    </a:p>
                  </a:txBody>
                  <a:tcPr/>
                </a:tc>
                <a:tc>
                  <a:txBody>
                    <a:bodyPr/>
                    <a:lstStyle/>
                    <a:p>
                      <a:pPr algn="ctr"/>
                      <a:r>
                        <a:rPr lang="lt-LT" sz="1200" b="1" dirty="0"/>
                        <a:t>1 iš 39</a:t>
                      </a:r>
                    </a:p>
                  </a:txBody>
                  <a:tcPr/>
                </a:tc>
                <a:tc>
                  <a:txBody>
                    <a:bodyPr/>
                    <a:lstStyle/>
                    <a:p>
                      <a:pPr algn="ctr"/>
                      <a:r>
                        <a:rPr lang="lt-LT" sz="1200" b="1" dirty="0"/>
                        <a:t>2 iš 50</a:t>
                      </a:r>
                    </a:p>
                  </a:txBody>
                  <a:tcPr/>
                </a:tc>
                <a:extLst>
                  <a:ext uri="{0D108BD9-81ED-4DB2-BD59-A6C34878D82A}">
                    <a16:rowId xmlns:a16="http://schemas.microsoft.com/office/drawing/2014/main" val="2793911614"/>
                  </a:ext>
                </a:extLst>
              </a:tr>
              <a:tr h="509898">
                <a:tc>
                  <a:txBody>
                    <a:bodyPr/>
                    <a:lstStyle/>
                    <a:p>
                      <a:pPr algn="ctr"/>
                      <a:r>
                        <a:rPr lang="lt-LT" sz="1200" b="1" dirty="0"/>
                        <a:t>„Sėstis ir siekti“</a:t>
                      </a:r>
                    </a:p>
                  </a:txBody>
                  <a:tcPr anchor="ctr"/>
                </a:tc>
                <a:tc>
                  <a:txBody>
                    <a:bodyPr/>
                    <a:lstStyle/>
                    <a:p>
                      <a:pPr algn="ctr"/>
                      <a:r>
                        <a:rPr lang="lt-LT" sz="1200" b="1" dirty="0"/>
                        <a:t>0 iš 41</a:t>
                      </a:r>
                    </a:p>
                  </a:txBody>
                  <a:tcPr/>
                </a:tc>
                <a:tc>
                  <a:txBody>
                    <a:bodyPr/>
                    <a:lstStyle/>
                    <a:p>
                      <a:pPr algn="ctr"/>
                      <a:r>
                        <a:rPr lang="lt-LT" sz="1200" b="1" dirty="0"/>
                        <a:t>2 iš 55</a:t>
                      </a:r>
                    </a:p>
                  </a:txBody>
                  <a:tcPr/>
                </a:tc>
                <a:tc>
                  <a:txBody>
                    <a:bodyPr/>
                    <a:lstStyle/>
                    <a:p>
                      <a:pPr algn="ctr"/>
                      <a:r>
                        <a:rPr lang="lt-LT" sz="1200" b="1" dirty="0"/>
                        <a:t>0 iš 39</a:t>
                      </a:r>
                    </a:p>
                  </a:txBody>
                  <a:tcPr/>
                </a:tc>
                <a:tc>
                  <a:txBody>
                    <a:bodyPr/>
                    <a:lstStyle/>
                    <a:p>
                      <a:pPr algn="ctr"/>
                      <a:r>
                        <a:rPr lang="lt-LT" sz="1200" b="1" dirty="0"/>
                        <a:t>4 iš 44</a:t>
                      </a:r>
                    </a:p>
                  </a:txBody>
                  <a:tcPr/>
                </a:tc>
                <a:extLst>
                  <a:ext uri="{0D108BD9-81ED-4DB2-BD59-A6C34878D82A}">
                    <a16:rowId xmlns:a16="http://schemas.microsoft.com/office/drawing/2014/main" val="321570171"/>
                  </a:ext>
                </a:extLst>
              </a:tr>
              <a:tr h="509898">
                <a:tc>
                  <a:txBody>
                    <a:bodyPr/>
                    <a:lstStyle/>
                    <a:p>
                      <a:pPr algn="ctr"/>
                      <a:r>
                        <a:rPr lang="lt-LT" sz="1200" b="1" dirty="0"/>
                        <a:t>„Šuolis į tolį iš vietos“ </a:t>
                      </a:r>
                    </a:p>
                  </a:txBody>
                  <a:tcPr anchor="ctr"/>
                </a:tc>
                <a:tc>
                  <a:txBody>
                    <a:bodyPr/>
                    <a:lstStyle/>
                    <a:p>
                      <a:pPr algn="ctr"/>
                      <a:r>
                        <a:rPr lang="lt-LT" sz="1200" b="1" dirty="0"/>
                        <a:t>4 iš 35</a:t>
                      </a:r>
                    </a:p>
                  </a:txBody>
                  <a:tcPr/>
                </a:tc>
                <a:tc>
                  <a:txBody>
                    <a:bodyPr/>
                    <a:lstStyle/>
                    <a:p>
                      <a:pPr algn="ctr"/>
                      <a:r>
                        <a:rPr lang="lt-LT" sz="1200" b="1" dirty="0"/>
                        <a:t>1 iš 48</a:t>
                      </a:r>
                    </a:p>
                  </a:txBody>
                  <a:tcPr/>
                </a:tc>
                <a:tc>
                  <a:txBody>
                    <a:bodyPr/>
                    <a:lstStyle/>
                    <a:p>
                      <a:pPr algn="ctr"/>
                      <a:r>
                        <a:rPr lang="lt-LT" sz="1200" b="1" dirty="0"/>
                        <a:t>2 iš 37</a:t>
                      </a:r>
                    </a:p>
                  </a:txBody>
                  <a:tcPr/>
                </a:tc>
                <a:tc>
                  <a:txBody>
                    <a:bodyPr/>
                    <a:lstStyle/>
                    <a:p>
                      <a:pPr algn="ctr"/>
                      <a:r>
                        <a:rPr lang="lt-LT" sz="1200" b="1" dirty="0"/>
                        <a:t>8 iš 56</a:t>
                      </a:r>
                    </a:p>
                  </a:txBody>
                  <a:tcPr/>
                </a:tc>
                <a:extLst>
                  <a:ext uri="{0D108BD9-81ED-4DB2-BD59-A6C34878D82A}">
                    <a16:rowId xmlns:a16="http://schemas.microsoft.com/office/drawing/2014/main" val="3242889646"/>
                  </a:ext>
                </a:extLst>
              </a:tr>
              <a:tr h="536633">
                <a:tc>
                  <a:txBody>
                    <a:bodyPr/>
                    <a:lstStyle/>
                    <a:p>
                      <a:pPr algn="ctr"/>
                      <a:r>
                        <a:rPr lang="lt-LT" sz="1200" b="1" dirty="0"/>
                        <a:t>„Kybojimas sulenktomis rankomis“ </a:t>
                      </a:r>
                    </a:p>
                  </a:txBody>
                  <a:tcPr anchor="ctr"/>
                </a:tc>
                <a:tc>
                  <a:txBody>
                    <a:bodyPr/>
                    <a:lstStyle/>
                    <a:p>
                      <a:pPr algn="ctr"/>
                      <a:r>
                        <a:rPr lang="lt-LT" sz="1200" b="1" dirty="0"/>
                        <a:t>4 iš 35</a:t>
                      </a:r>
                    </a:p>
                  </a:txBody>
                  <a:tcPr/>
                </a:tc>
                <a:tc>
                  <a:txBody>
                    <a:bodyPr/>
                    <a:lstStyle/>
                    <a:p>
                      <a:pPr algn="ctr"/>
                      <a:r>
                        <a:rPr lang="lt-LT" sz="1200" b="1" dirty="0"/>
                        <a:t>8 iš 47</a:t>
                      </a:r>
                    </a:p>
                  </a:txBody>
                  <a:tcPr/>
                </a:tc>
                <a:tc>
                  <a:txBody>
                    <a:bodyPr/>
                    <a:lstStyle/>
                    <a:p>
                      <a:pPr algn="ctr"/>
                      <a:r>
                        <a:rPr lang="lt-LT" sz="1200" b="1" dirty="0"/>
                        <a:t>6 iš 36</a:t>
                      </a:r>
                    </a:p>
                  </a:txBody>
                  <a:tcPr/>
                </a:tc>
                <a:tc>
                  <a:txBody>
                    <a:bodyPr/>
                    <a:lstStyle/>
                    <a:p>
                      <a:pPr algn="ctr"/>
                      <a:r>
                        <a:rPr lang="lt-LT" sz="1200" b="1" dirty="0"/>
                        <a:t>9 iš 50</a:t>
                      </a:r>
                    </a:p>
                  </a:txBody>
                  <a:tcPr/>
                </a:tc>
                <a:extLst>
                  <a:ext uri="{0D108BD9-81ED-4DB2-BD59-A6C34878D82A}">
                    <a16:rowId xmlns:a16="http://schemas.microsoft.com/office/drawing/2014/main" val="991115263"/>
                  </a:ext>
                </a:extLst>
              </a:tr>
              <a:tr h="536633">
                <a:tc>
                  <a:txBody>
                    <a:bodyPr/>
                    <a:lstStyle/>
                    <a:p>
                      <a:pPr algn="ctr"/>
                      <a:r>
                        <a:rPr lang="lt-LT" sz="1200" b="1" dirty="0"/>
                        <a:t>„10 x 5 m bėgimas šaudykle“</a:t>
                      </a:r>
                    </a:p>
                  </a:txBody>
                  <a:tcPr anchor="ctr"/>
                </a:tc>
                <a:tc>
                  <a:txBody>
                    <a:bodyPr/>
                    <a:lstStyle/>
                    <a:p>
                      <a:pPr algn="ctr"/>
                      <a:r>
                        <a:rPr lang="lt-LT" sz="1200" b="1" dirty="0"/>
                        <a:t>1 iš 37</a:t>
                      </a:r>
                    </a:p>
                  </a:txBody>
                  <a:tcPr/>
                </a:tc>
                <a:tc>
                  <a:txBody>
                    <a:bodyPr/>
                    <a:lstStyle/>
                    <a:p>
                      <a:pPr algn="ctr"/>
                      <a:r>
                        <a:rPr lang="lt-LT" sz="1200" b="1" dirty="0"/>
                        <a:t>2 iš 54</a:t>
                      </a:r>
                    </a:p>
                  </a:txBody>
                  <a:tcPr/>
                </a:tc>
                <a:tc>
                  <a:txBody>
                    <a:bodyPr/>
                    <a:lstStyle/>
                    <a:p>
                      <a:pPr algn="ctr"/>
                      <a:r>
                        <a:rPr lang="lt-LT" sz="1200" b="1" dirty="0"/>
                        <a:t>0 iš 37</a:t>
                      </a:r>
                    </a:p>
                  </a:txBody>
                  <a:tcPr/>
                </a:tc>
                <a:tc>
                  <a:txBody>
                    <a:bodyPr/>
                    <a:lstStyle/>
                    <a:p>
                      <a:pPr algn="ctr"/>
                      <a:r>
                        <a:rPr lang="lt-LT" sz="1200" b="1" dirty="0"/>
                        <a:t>4 iš 53</a:t>
                      </a:r>
                    </a:p>
                  </a:txBody>
                  <a:tcPr/>
                </a:tc>
                <a:extLst>
                  <a:ext uri="{0D108BD9-81ED-4DB2-BD59-A6C34878D82A}">
                    <a16:rowId xmlns:a16="http://schemas.microsoft.com/office/drawing/2014/main" val="2698058835"/>
                  </a:ext>
                </a:extLst>
              </a:tr>
              <a:tr h="536633">
                <a:tc>
                  <a:txBody>
                    <a:bodyPr/>
                    <a:lstStyle/>
                    <a:p>
                      <a:pPr algn="ctr"/>
                      <a:r>
                        <a:rPr lang="lt-LT" sz="1200" b="1" dirty="0"/>
                        <a:t>„20 m bėgimas šaudykle“ </a:t>
                      </a:r>
                    </a:p>
                  </a:txBody>
                  <a:tcPr anchor="ctr"/>
                </a:tc>
                <a:tc>
                  <a:txBody>
                    <a:bodyPr/>
                    <a:lstStyle/>
                    <a:p>
                      <a:pPr algn="ctr"/>
                      <a:r>
                        <a:rPr lang="lt-LT" sz="1200" b="1" dirty="0"/>
                        <a:t>0 iš 36</a:t>
                      </a:r>
                    </a:p>
                  </a:txBody>
                  <a:tcPr/>
                </a:tc>
                <a:tc>
                  <a:txBody>
                    <a:bodyPr/>
                    <a:lstStyle/>
                    <a:p>
                      <a:pPr algn="ctr"/>
                      <a:r>
                        <a:rPr lang="lt-LT" sz="1200" b="1" dirty="0"/>
                        <a:t>0 iš 52</a:t>
                      </a:r>
                    </a:p>
                  </a:txBody>
                  <a:tcPr/>
                </a:tc>
                <a:tc>
                  <a:txBody>
                    <a:bodyPr/>
                    <a:lstStyle/>
                    <a:p>
                      <a:pPr algn="ctr"/>
                      <a:r>
                        <a:rPr lang="lt-LT" sz="1200" b="1" dirty="0"/>
                        <a:t>0 iš 33</a:t>
                      </a:r>
                    </a:p>
                  </a:txBody>
                  <a:tcPr/>
                </a:tc>
                <a:tc>
                  <a:txBody>
                    <a:bodyPr/>
                    <a:lstStyle/>
                    <a:p>
                      <a:pPr algn="ctr"/>
                      <a:r>
                        <a:rPr lang="lt-LT" sz="1200" b="1" dirty="0"/>
                        <a:t>0 iš 20</a:t>
                      </a:r>
                    </a:p>
                  </a:txBody>
                  <a:tcPr/>
                </a:tc>
                <a:extLst>
                  <a:ext uri="{0D108BD9-81ED-4DB2-BD59-A6C34878D82A}">
                    <a16:rowId xmlns:a16="http://schemas.microsoft.com/office/drawing/2014/main" val="2183653101"/>
                  </a:ext>
                </a:extLst>
              </a:tr>
            </a:tbl>
          </a:graphicData>
        </a:graphic>
      </p:graphicFrame>
    </p:spTree>
    <p:extLst>
      <p:ext uri="{BB962C8B-B14F-4D97-AF65-F5344CB8AC3E}">
        <p14:creationId xmlns:p14="http://schemas.microsoft.com/office/powerpoint/2010/main" val="25449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p:txBody>
          <a:bodyPr/>
          <a:lstStyle/>
          <a:p>
            <a:r>
              <a:rPr lang="lt-LT" dirty="0"/>
              <a:t>Mokinių, besimokančių pagal pradinio ugdymo programas, fiziniam pajėgumui ugdyti rekomenduojama naudoti kuo daugiau judriųjų žaidimų bei įvairių fizines ypatybes ugdančių pratimų.</a:t>
            </a:r>
          </a:p>
          <a:p>
            <a:r>
              <a:rPr lang="lt-LT" dirty="0"/>
              <a:t>Siekiant gerinti savo fizinį pajėgumą, mokiniams rekomenduojama per dieną ne mažiau kaip 60 minučių užsiimti vidutinio intensyvumo (kai sušylama ir pradedama prakaituoti, kvėpavimas tampa greitesnis bei gilesnis, padidėja širdies susitraukimų dažnis, bet dar sugebama be didelių pastangų ilgai kalbėtis tarpusavyje) ar didelio intensyvumo (kai intensyviai prakaituojama, pasidaro daug sunkiau kvėpuoti, reikšmingai padidėja širdies susitraukimų dažnis, tampa sunku ilgiau kalbėtis) fizine veikla. </a:t>
            </a:r>
          </a:p>
          <a:p>
            <a:r>
              <a:rPr lang="lt-LT" dirty="0"/>
              <a:t>Kaulų ir raumenų sistemą stiprinantys pratimai turėtų būti atliekami ne rečiau kaip tris kartus per savaitę.</a:t>
            </a:r>
          </a:p>
          <a:p>
            <a:r>
              <a:rPr lang="lt-LT" dirty="0"/>
              <a:t>Mokinių laikas, praleistas sėdint, turėtų būti kuo labiau trumpinamas.</a:t>
            </a:r>
          </a:p>
          <a:p>
            <a:endParaRPr lang="lt-LT" dirty="0"/>
          </a:p>
        </p:txBody>
      </p:sp>
    </p:spTree>
    <p:extLst>
      <p:ext uri="{BB962C8B-B14F-4D97-AF65-F5344CB8AC3E}">
        <p14:creationId xmlns:p14="http://schemas.microsoft.com/office/powerpoint/2010/main" val="400644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p:txBody>
          <a:bodyPr>
            <a:normAutofit/>
          </a:bodyPr>
          <a:lstStyle/>
          <a:p>
            <a:r>
              <a:rPr lang="lt-LT" dirty="0"/>
              <a:t>Siekiant išvengti nuovargio, sveikatos pažeidimų, nusivylimo ir atmetimo reakcijos, fizinio aktyvumo pratybų trukmė, intensyvumas, poilsio, atsigavimo laikas ir fizinio aktyvumo pratybų tikslai turėtų būti individualizuojami priklausomai nuo mokinio sveikatos,  fizinės brandos, fizinio pajėgumo lygio, motyvacijos ir kitų veiksnių. Mokiniams turėtų būti leidžiama tobulėti kiekvienam savo greičiu, atsižvelgiant į jų individualias savybes. </a:t>
            </a:r>
          </a:p>
          <a:p>
            <a:r>
              <a:rPr lang="lt-LT" dirty="0"/>
              <a:t>Mokant mokinį naujų judesių, reikia nurodyti jų atlikimo rezultatą, kad rezultato žinojimas aktyvintų mokinį juos atlikti geriau, t. y. efektyvintų jų išmokimą bei ugdymą. </a:t>
            </a:r>
          </a:p>
          <a:p>
            <a:r>
              <a:rPr lang="lt-LT" dirty="0"/>
              <a:t>Mokytis naujų judesių, tobulinti jų atlikimo tikslumą, ugdyti pusiausvyrą rekomenduojama ryte, o raumenų jėgą – vakare (tokiu atveju jaučiamas mažesnis raumenų skausmas). Treniruotės greitumui ugdyti palankesnės popietiniu paros metu (tada raumenų temperatūra didesnė nei ryte), o ištvermei ugdyti palankus bet kuris paros metas.</a:t>
            </a:r>
          </a:p>
          <a:p>
            <a:r>
              <a:rPr lang="lt-LT" dirty="0"/>
              <a:t>Ugdant mokinio fizinį pajėgumą svarbu, kad jį palaikytų kiti jam reikšmingi žmonės. Fizinio pajėgumo ugdymo metu reikėtų labiau pabrėžti judėjimo procesą nei rezultatą. </a:t>
            </a:r>
          </a:p>
          <a:p>
            <a:endParaRPr lang="lt-LT" dirty="0"/>
          </a:p>
        </p:txBody>
      </p:sp>
    </p:spTree>
    <p:extLst>
      <p:ext uri="{BB962C8B-B14F-4D97-AF65-F5344CB8AC3E}">
        <p14:creationId xmlns:p14="http://schemas.microsoft.com/office/powerpoint/2010/main" val="95286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469073"/>
            <a:ext cx="11029616" cy="1013800"/>
          </a:xfrm>
        </p:spPr>
        <p:txBody>
          <a:bodyPr>
            <a:normAutofit/>
          </a:bodyPr>
          <a:lstStyle/>
          <a:p>
            <a:r>
              <a:rPr lang="lt-LT" sz="1600" b="1" dirty="0"/>
              <a:t>Mokiniui atlikus fizinio pajėgumo testus, </a:t>
            </a:r>
            <a:r>
              <a:rPr lang="lt-LT" sz="1600" b="1" dirty="0" err="1"/>
              <a:t>rezultatAi</a:t>
            </a:r>
            <a:r>
              <a:rPr lang="lt-LT" sz="1600" b="1" dirty="0"/>
              <a:t>  priskiriami vienai iš šių fizinio pajėgumo zonų:</a:t>
            </a:r>
          </a:p>
        </p:txBody>
      </p:sp>
      <p:sp>
        <p:nvSpPr>
          <p:cNvPr id="3" name="Turinio vietos rezervavimo ženklas 2"/>
          <p:cNvSpPr>
            <a:spLocks noGrp="1"/>
          </p:cNvSpPr>
          <p:nvPr>
            <p:ph idx="1"/>
          </p:nvPr>
        </p:nvSpPr>
        <p:spPr/>
        <p:txBody>
          <a:bodyPr/>
          <a:lstStyle/>
          <a:p>
            <a:r>
              <a:rPr lang="lt-LT" dirty="0">
                <a:solidFill>
                  <a:srgbClr val="00B050"/>
                </a:solidFill>
              </a:rPr>
              <a:t>„Sveikatai palankus fizinis pajėgumas“ - </a:t>
            </a:r>
            <a:r>
              <a:rPr lang="lt-LT" dirty="0"/>
              <a:t>rodo gerą, sveikatai palankų fizinį pajėgumą;</a:t>
            </a:r>
          </a:p>
          <a:p>
            <a:r>
              <a:rPr lang="lt-LT" dirty="0">
                <a:solidFill>
                  <a:srgbClr val="FFC000"/>
                </a:solidFill>
              </a:rPr>
              <a:t>„Reikia tobulėti“ </a:t>
            </a:r>
            <a:r>
              <a:rPr lang="lt-LT" dirty="0">
                <a:solidFill>
                  <a:schemeClr val="tx1"/>
                </a:solidFill>
              </a:rPr>
              <a:t>- </a:t>
            </a:r>
            <a:r>
              <a:rPr lang="lt-LT" dirty="0"/>
              <a:t>zona kuri rodo, kad mokiniui reikia tobulinti savo fizines ypatybes siekiant sveikatai palankaus fizinio pajėgumo;</a:t>
            </a:r>
          </a:p>
          <a:p>
            <a:r>
              <a:rPr lang="lt-LT" dirty="0">
                <a:solidFill>
                  <a:srgbClr val="FF0000"/>
                </a:solidFill>
              </a:rPr>
              <a:t>„Sveikatos rizikos zona“</a:t>
            </a:r>
            <a:r>
              <a:rPr lang="lt-LT" dirty="0"/>
              <a:t> - kuri rodo mokinio sveikatai kylančią riziką dėl jo fizinio pajėgumo lygio.</a:t>
            </a:r>
          </a:p>
          <a:p>
            <a:endParaRPr lang="lt-LT" dirty="0"/>
          </a:p>
        </p:txBody>
      </p:sp>
    </p:spTree>
    <p:extLst>
      <p:ext uri="{BB962C8B-B14F-4D97-AF65-F5344CB8AC3E}">
        <p14:creationId xmlns:p14="http://schemas.microsoft.com/office/powerpoint/2010/main" val="314122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a:xfrm>
            <a:off x="581192" y="1828800"/>
            <a:ext cx="11029615" cy="4865298"/>
          </a:xfrm>
        </p:spPr>
        <p:txBody>
          <a:bodyPr>
            <a:normAutofit/>
          </a:bodyPr>
          <a:lstStyle/>
          <a:p>
            <a:r>
              <a:rPr lang="lt-LT" dirty="0"/>
              <a:t>Ugdant mokinio fizinį pajėgumą rekomenduojama sutelkti dėmesį į pagrindinius judamuosius gebėjimus, pabrėžiant, kad fizinio pajėgumo ugdymas yra ilgalaikis, reikalauja daug laiko, treniravimosi ir kartojimo.</a:t>
            </a:r>
          </a:p>
          <a:p>
            <a:r>
              <a:rPr lang="lt-LT" dirty="0"/>
              <a:t>Turėtų būti kompleksiškai ugdomos visos fizinės ypatybės. Nerekomenduojama treniruoti tik vieną ar kelias fizines ypatybes, pavyzdžiui, ištvermę, netreniruojant kitų, pavyzdžiui, lankstumo. </a:t>
            </a:r>
          </a:p>
          <a:p>
            <a:r>
              <a:rPr lang="lt-LT" dirty="0"/>
              <a:t>Rekomenduojama mokyti tikslaus judesių atlikimo. </a:t>
            </a:r>
          </a:p>
          <a:p>
            <a:r>
              <a:rPr lang="lt-LT" dirty="0"/>
              <a:t>Rekomenduojama įtraukti dvipusius judesius tada, kai vienpusiai judesiai jau yra gerai įvaldyti. </a:t>
            </a:r>
          </a:p>
          <a:p>
            <a:r>
              <a:rPr lang="lt-LT" dirty="0"/>
              <a:t>Rekomenduojama skatinti natūralų judėjimą: karstytis, šokinėti, bėgioti gamtoje, tam skirtoje teritorijoje ir pan. (ypač pagal pradinio ugdymo programą besimokantiems mokiniams).</a:t>
            </a:r>
          </a:p>
          <a:p>
            <a:r>
              <a:rPr lang="lt-LT" dirty="0"/>
              <a:t>Raumenų jėgos ugdymo pratybų pradžioje ir pabaigoje turėtų būti atliekami apšilimo ir atvėsimo pratimai, trunkantys po 10–15 min. Prieš raumenų jėgos ugdymo pratybas nerekomenduotina kaip apšilimo atlikti statinių tempimo pratimų, nes po jų atlikti </a:t>
            </a:r>
            <a:r>
              <a:rPr lang="lt-LT" dirty="0" err="1"/>
              <a:t>pratimus</a:t>
            </a:r>
            <a:r>
              <a:rPr lang="lt-LT" dirty="0"/>
              <a:t> su svoriais yra pavojingiau dėl didesnės traumų tikimybės. Prieš raumenų jėgos ugdymo pratybas kaip apšilimas rekomenduojamas dinaminis tempimas.</a:t>
            </a:r>
          </a:p>
          <a:p>
            <a:endParaRPr lang="lt-LT" dirty="0"/>
          </a:p>
        </p:txBody>
      </p:sp>
    </p:spTree>
    <p:extLst>
      <p:ext uri="{BB962C8B-B14F-4D97-AF65-F5344CB8AC3E}">
        <p14:creationId xmlns:p14="http://schemas.microsoft.com/office/powerpoint/2010/main" val="1578232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a:t>rekomendacijos</a:t>
            </a:r>
            <a:endParaRPr lang="lt-LT" sz="1600" b="1" dirty="0"/>
          </a:p>
        </p:txBody>
      </p:sp>
      <p:sp>
        <p:nvSpPr>
          <p:cNvPr id="7" name="Turinio vietos rezervavimo ženklas 6"/>
          <p:cNvSpPr>
            <a:spLocks noGrp="1"/>
          </p:cNvSpPr>
          <p:nvPr>
            <p:ph idx="1"/>
          </p:nvPr>
        </p:nvSpPr>
        <p:spPr>
          <a:xfrm>
            <a:off x="581192" y="2180496"/>
            <a:ext cx="11029615" cy="4677504"/>
          </a:xfrm>
        </p:spPr>
        <p:txBody>
          <a:bodyPr>
            <a:normAutofit/>
          </a:bodyPr>
          <a:lstStyle/>
          <a:p>
            <a:r>
              <a:rPr lang="lt-LT" dirty="0"/>
              <a:t>Siekiant sustiprinti fizinį pajėgumą, ištvermę ugdančios pratybos turėtų būti derinamos su raumenų stiprinimo pratybomis ir tempimo </a:t>
            </a:r>
            <a:r>
              <a:rPr lang="lt-LT" dirty="0" err="1"/>
              <a:t>pratimais</a:t>
            </a:r>
            <a:r>
              <a:rPr lang="lt-LT" dirty="0"/>
              <a:t>. </a:t>
            </a:r>
          </a:p>
          <a:p>
            <a:r>
              <a:rPr lang="lt-LT" dirty="0"/>
              <a:t>Pirmiausia raumenų jėgos ugdymo pratimai turėtų būti išmokstami nenaudojant pasipriešinimo. Kai pratimo technika įvaldoma, galima įtraukti veiklas su savo kūno svoriu, svarmenimis ar kitus </a:t>
            </a:r>
            <a:r>
              <a:rPr lang="lt-LT" dirty="0" err="1"/>
              <a:t>pratimus</a:t>
            </a:r>
            <a:r>
              <a:rPr lang="lt-LT" dirty="0"/>
              <a:t>, kuriuos atliekant raumenys turi įveikti pasipriešinimą.</a:t>
            </a:r>
          </a:p>
          <a:p>
            <a:r>
              <a:rPr lang="lt-LT" dirty="0"/>
              <a:t>Fizinio aktyvumo pratybose dalyvaujantys mokiniai turėtų gerti pakankamai skysčių ir maitintis taip, kad gaunamų maisto medžiagų ir energijos kiekiai atitiktų energijos sąnaudas dalyvaujant fizinio aktyvumo pratybose, nes šie veiksniai yra gyvybiškai svarbūs raumenų veiklai ir atsigavimui po fizinio aktyvumo pratybų.  </a:t>
            </a:r>
          </a:p>
          <a:p>
            <a:r>
              <a:rPr lang="lt-LT" dirty="0"/>
              <a:t>Mokiniams rekomenduojama valgyti daugiau vaisių ir daržovių siekiant didesnės kojų ir rankų raumenų jėgos. Siekiant padidinti raumenų masę, reikėtų vartoti daugiau baltymų, angliavandenių ir mineralinių medžiagų turintį maistą, kuris gali užtikrinti raumens maksimalaus susitraukimo greičio ugdymo energetinį aprūpinimą.</a:t>
            </a:r>
          </a:p>
          <a:p>
            <a:r>
              <a:rPr lang="lt-LT" dirty="0"/>
              <a:t>Fizinio aktyvumo pratybų metu mokiniai turėtų kontroliuoti kvėpavimą, kad užtikrintų sklandų širdies darbą (sulaikius kvėpavimą, gali padidėti kraujo spaudimas).</a:t>
            </a:r>
          </a:p>
          <a:p>
            <a:endParaRPr lang="lt-LT" dirty="0"/>
          </a:p>
        </p:txBody>
      </p:sp>
    </p:spTree>
    <p:extLst>
      <p:ext uri="{BB962C8B-B14F-4D97-AF65-F5344CB8AC3E}">
        <p14:creationId xmlns:p14="http://schemas.microsoft.com/office/powerpoint/2010/main" val="235726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77168" y="2708696"/>
            <a:ext cx="10964979" cy="3743863"/>
          </a:xfrm>
        </p:spPr>
        <p:txBody>
          <a:bodyPr>
            <a:normAutofit/>
          </a:bodyPr>
          <a:lstStyle/>
          <a:p>
            <a:r>
              <a:rPr lang="lt-LT" sz="3000" dirty="0">
                <a:latin typeface="Montserrat SemiBold" pitchFamily="2" charset="0"/>
              </a:rPr>
              <a:t>MUS RASITE:</a:t>
            </a:r>
          </a:p>
          <a:p>
            <a:r>
              <a:rPr lang="es-ES" sz="2200" dirty="0" err="1">
                <a:latin typeface="Montserrat Light" pitchFamily="2" charset="0"/>
              </a:rPr>
              <a:t>Taikos</a:t>
            </a:r>
            <a:r>
              <a:rPr lang="es-ES" sz="2200" dirty="0">
                <a:latin typeface="Montserrat Light" pitchFamily="2" charset="0"/>
              </a:rPr>
              <a:t> </a:t>
            </a:r>
            <a:r>
              <a:rPr lang="es-ES" sz="2200" dirty="0" err="1">
                <a:latin typeface="Montserrat Light" pitchFamily="2" charset="0"/>
              </a:rPr>
              <a:t>pr</a:t>
            </a:r>
            <a:r>
              <a:rPr lang="es-ES" sz="2200" dirty="0">
                <a:latin typeface="Montserrat Light" pitchFamily="2" charset="0"/>
              </a:rPr>
              <a:t>. 76, </a:t>
            </a:r>
            <a:r>
              <a:rPr lang="es-ES" sz="2200" dirty="0" err="1">
                <a:latin typeface="Montserrat Light" pitchFamily="2" charset="0"/>
              </a:rPr>
              <a:t>Klaipėda</a:t>
            </a:r>
            <a:endParaRPr lang="es-ES" sz="2200" dirty="0">
              <a:latin typeface="Montserrat Light" pitchFamily="2" charset="0"/>
            </a:endParaRPr>
          </a:p>
          <a:p>
            <a:r>
              <a:rPr lang="es-ES" sz="2200" dirty="0">
                <a:latin typeface="Montserrat Light" pitchFamily="2" charset="0"/>
              </a:rPr>
              <a:t>Tel. (8 46) 234796</a:t>
            </a:r>
          </a:p>
          <a:p>
            <a:r>
              <a:rPr lang="es-ES" sz="2200" dirty="0">
                <a:latin typeface="Montserrat Light" pitchFamily="2" charset="0"/>
              </a:rPr>
              <a:t>El. p. </a:t>
            </a:r>
            <a:r>
              <a:rPr lang="es-ES" sz="2200" dirty="0" err="1">
                <a:latin typeface="Montserrat Light" pitchFamily="2" charset="0"/>
              </a:rPr>
              <a:t>info@sveikatosbiuras.lt</a:t>
            </a:r>
            <a:endParaRPr lang="es-ES" sz="2200" dirty="0">
              <a:latin typeface="Montserrat Light" pitchFamily="2" charset="0"/>
            </a:endParaRPr>
          </a:p>
          <a:p>
            <a:r>
              <a:rPr lang="es-ES" sz="2200" dirty="0">
                <a:latin typeface="Montserrat Light" pitchFamily="2" charset="0"/>
              </a:rPr>
              <a:t>www.sveikatosbiuras.lt</a:t>
            </a:r>
          </a:p>
          <a:p>
            <a:r>
              <a:rPr lang="es-ES" sz="2200" dirty="0">
                <a:latin typeface="Montserrat Light" pitchFamily="2" charset="0"/>
              </a:rPr>
              <a:t>www.facebook.com/biuras</a:t>
            </a:r>
            <a:endParaRPr lang="en-US" sz="2200" dirty="0">
              <a:latin typeface="Montserrat Light"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76" y="506891"/>
            <a:ext cx="3996267" cy="903871"/>
          </a:xfrm>
          <a:prstGeom prst="rect">
            <a:avLst/>
          </a:prstGeom>
        </p:spPr>
      </p:pic>
    </p:spTree>
    <p:extLst>
      <p:ext uri="{BB962C8B-B14F-4D97-AF65-F5344CB8AC3E}">
        <p14:creationId xmlns:p14="http://schemas.microsoft.com/office/powerpoint/2010/main" val="253402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a:solidFill>
                  <a:schemeClr val="bg1"/>
                </a:solidFill>
              </a:rPr>
              <a:t>Pradinio 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a:solidFill>
                  <a:schemeClr val="bg1"/>
                </a:solidFill>
              </a:rPr>
              <a:t>Fizinio pajėgumo testus atliko 357 pradinio ugdymo programoje besimokantys mokiniai</a:t>
            </a:r>
          </a:p>
        </p:txBody>
      </p:sp>
      <p:pic>
        <p:nvPicPr>
          <p:cNvPr id="2" name="Paveikslėlis 1">
            <a:extLst>
              <a:ext uri="{FF2B5EF4-FFF2-40B4-BE49-F238E27FC236}">
                <a16:creationId xmlns:a16="http://schemas.microsoft.com/office/drawing/2014/main" id="{A66B683F-48B7-4289-A1B3-EFFE91AC0F8B}"/>
              </a:ext>
            </a:extLst>
          </p:cNvPr>
          <p:cNvPicPr>
            <a:picLocks noChangeAspect="1"/>
          </p:cNvPicPr>
          <p:nvPr/>
        </p:nvPicPr>
        <p:blipFill>
          <a:blip r:embed="rId2"/>
          <a:stretch>
            <a:fillRect/>
          </a:stretch>
        </p:blipFill>
        <p:spPr>
          <a:xfrm>
            <a:off x="4500272" y="561547"/>
            <a:ext cx="2989100" cy="2470678"/>
          </a:xfrm>
          <a:prstGeom prst="rect">
            <a:avLst/>
          </a:prstGeom>
        </p:spPr>
      </p:pic>
    </p:spTree>
    <p:extLst>
      <p:ext uri="{BB962C8B-B14F-4D97-AF65-F5344CB8AC3E}">
        <p14:creationId xmlns:p14="http://schemas.microsoft.com/office/powerpoint/2010/main" val="323903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305158135"/>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lt-LT" dirty="0"/>
          </a:p>
        </p:txBody>
      </p:sp>
      <p:sp>
        <p:nvSpPr>
          <p:cNvPr id="6"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9 metų, kurie pateko į tobulėjimo zoną – 7 metų ir kurie pateko į sveikatos rizikos zoną – 8 metų.</a:t>
            </a:r>
          </a:p>
        </p:txBody>
      </p:sp>
    </p:spTree>
    <p:extLst>
      <p:ext uri="{BB962C8B-B14F-4D97-AF65-F5344CB8AC3E}">
        <p14:creationId xmlns:p14="http://schemas.microsoft.com/office/powerpoint/2010/main" val="183301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63281975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7 metų, kurios pateko į tobulėjimo zoną – 10 metų ir kurios pateko į sveikatos rizikos zoną - 9 metų. </a:t>
            </a:r>
          </a:p>
        </p:txBody>
      </p:sp>
    </p:spTree>
    <p:extLst>
      <p:ext uri="{BB962C8B-B14F-4D97-AF65-F5344CB8AC3E}">
        <p14:creationId xmlns:p14="http://schemas.microsoft.com/office/powerpoint/2010/main" val="121868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„Teniso kamuoliuko metimas“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653632405"/>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7 metų, kurie pateko į tobulėjimo zoną – 8 metų, bei kurie pateko į sveikatos rizikos zoną - 7 metų.</a:t>
            </a:r>
          </a:p>
        </p:txBody>
      </p:sp>
    </p:spTree>
    <p:extLst>
      <p:ext uri="{BB962C8B-B14F-4D97-AF65-F5344CB8AC3E}">
        <p14:creationId xmlns:p14="http://schemas.microsoft.com/office/powerpoint/2010/main" val="185823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„Teniso kamuoliuko metimas“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055659832"/>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7 metų, kurios pateko į tobulėjimo zoną – 8 metų ir kurios pateko į sveikatos rizikos zoną taip pat 8 metų. </a:t>
            </a:r>
          </a:p>
        </p:txBody>
      </p:sp>
    </p:spTree>
    <p:extLst>
      <p:ext uri="{BB962C8B-B14F-4D97-AF65-F5344CB8AC3E}">
        <p14:creationId xmlns:p14="http://schemas.microsoft.com/office/powerpoint/2010/main" val="25725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57772665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10 metų, kurie pateko į tobulėjimo zoną – 7 metų ir kurie pateko į sveikatos rizikos zoną – 8 metų.</a:t>
            </a:r>
          </a:p>
        </p:txBody>
      </p:sp>
    </p:spTree>
    <p:extLst>
      <p:ext uri="{BB962C8B-B14F-4D97-AF65-F5344CB8AC3E}">
        <p14:creationId xmlns:p14="http://schemas.microsoft.com/office/powerpoint/2010/main" val="1311053835"/>
      </p:ext>
    </p:extLst>
  </p:cSld>
  <p:clrMapOvr>
    <a:masterClrMapping/>
  </p:clrMapOvr>
</p:sld>
</file>

<file path=ppt/theme/theme1.xml><?xml version="1.0" encoding="utf-8"?>
<a:theme xmlns:a="http://schemas.openxmlformats.org/drawingml/2006/main" name="Dividendai">
  <a:themeElements>
    <a:clrScheme name="Pasirinktinis 1">
      <a:dk1>
        <a:sysClr val="windowText" lastClr="000000"/>
      </a:dk1>
      <a:lt1>
        <a:sysClr val="window" lastClr="FFFFFF"/>
      </a:lt1>
      <a:dk2>
        <a:srgbClr val="132548"/>
      </a:dk2>
      <a:lt2>
        <a:srgbClr val="EBEBEB"/>
      </a:lt2>
      <a:accent1>
        <a:srgbClr val="1A3260"/>
      </a:accent1>
      <a:accent2>
        <a:srgbClr val="990000"/>
      </a:accent2>
      <a:accent3>
        <a:srgbClr val="45CBE8"/>
      </a:accent3>
      <a:accent4>
        <a:srgbClr val="969FA7"/>
      </a:accent4>
      <a:accent5>
        <a:srgbClr val="A2C777"/>
      </a:accent5>
      <a:accent6>
        <a:srgbClr val="42955F"/>
      </a:accent6>
      <a:hlink>
        <a:srgbClr val="828282"/>
      </a:hlink>
      <a:folHlink>
        <a:srgbClr val="A5A5A5"/>
      </a:folHlink>
    </a:clrScheme>
    <a:fontScheme name="Dividenda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TM03457464[[fn=Dividendai]]</Template>
  <TotalTime>892</TotalTime>
  <Words>2503</Words>
  <Application>Microsoft Office PowerPoint</Application>
  <PresentationFormat>Plačiaekranė</PresentationFormat>
  <Paragraphs>216</Paragraphs>
  <Slides>32</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32</vt:i4>
      </vt:variant>
    </vt:vector>
  </HeadingPairs>
  <TitlesOfParts>
    <vt:vector size="40" baseType="lpstr">
      <vt:lpstr>Gill Sans MT</vt:lpstr>
      <vt:lpstr>Montserrat Light</vt:lpstr>
      <vt:lpstr>Montserrat Medium</vt:lpstr>
      <vt:lpstr>Montserrat SemiBold</vt:lpstr>
      <vt:lpstr>Rando</vt:lpstr>
      <vt:lpstr>Space Grotesk Medium</vt:lpstr>
      <vt:lpstr>Wingdings 2</vt:lpstr>
      <vt:lpstr>Dividendai</vt:lpstr>
      <vt:lpstr> VITĖS progimnazijos fizinio pajėgumo testavimo duomenų analizė, 2025-2026 M.M.</vt:lpstr>
      <vt:lpstr>Mokinio fizinio pajėgumo testas – užduotis, skirta nustatyti mokinio fizinio pajėgumo lygį. </vt:lpstr>
      <vt:lpstr>Mokiniui atlikus fizinio pajėgumo testus, rezultatAi  priskiriami vienai iš šių fizinio pajėgumo zonų:</vt:lpstr>
      <vt:lpstr>Pradinio ugdymo mokinių fizinio pajėgumo testų analizė</vt:lpstr>
      <vt:lpstr>Berniukų „Šuolis į tolį iš vietos“ testų rezultatų pasiskirstymas pagal zonas proc. </vt:lpstr>
      <vt:lpstr>mergaičių „Šuolis į tolį iš vietos“ testų rezultatų pasiskirstymas pagal zonas proc. </vt:lpstr>
      <vt:lpstr>Berniukų „Teniso kamuoliuko metimas“ testų rezultatų pasiskirstymas pagal zonas proc. </vt:lpstr>
      <vt:lpstr>mergaičių „Teniso kamuoliuko metimas“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„6 minučių bėgimas“ testų rezultatų pasiskirstymas pagal zonas proc. </vt:lpstr>
      <vt:lpstr>mergaičių „6 minučių bėgimas“  testų rezultatų pasiskirstymas pagal zonas proc. </vt:lpstr>
      <vt:lpstr>Sveikatos rizikos zona pradinių klasių mokinių tarpe </vt:lpstr>
      <vt:lpstr>pagrindinio ugdymo mokinių fizinio pajėgumo testų analizė</vt:lpstr>
      <vt:lpstr>Berniukų „Flamingas“ testų rezultatų pasiskirstymas pagal zonas proc. </vt:lpstr>
      <vt:lpstr>mergaičių „Flamingas“ testų rezultatų pasiskirstymas pagal zonas proc. </vt:lpstr>
      <vt:lpstr>Berniukų „Sėstis ir siekti“  testų rezultatų pasiskirstymas pagal zonas proc. </vt:lpstr>
      <vt:lpstr>mergaičių „Sėstis ir siekti“ testų rezultatų pasiskirstymas pagal zonas proc. </vt:lpstr>
      <vt:lpstr>Berniukų „Šuolis į tolį iš vietos“ testų rezultatų pasiskirstymas pagal zonas proc. </vt:lpstr>
      <vt:lpstr>mergaičių „Šuolis į tolį iš vietos“ testų rezultatų pasiskirstymas pagal zonas proc. </vt:lpstr>
      <vt:lpstr>Berniukų „Kybojimas sulenktomis rankomis“ testų rezultatų pasiskirstymas pagal zonas proc. </vt:lpstr>
      <vt:lpstr>mergaičių „Kybojimas sulenktomis rankomis“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„20 m bėgimas šaudykle“ testų rezultatų pasiskirstymas pagal zonas proc. </vt:lpstr>
      <vt:lpstr>mergaičių „20 m bėgimas šaudykle“ testų rezultatų pasiskirstymas pagal zonas proc. </vt:lpstr>
      <vt:lpstr>Sveikatos rizikos zona pagrindinio ugdymo  klasių mokinių tarpe </vt:lpstr>
      <vt:lpstr>rekomendacijos</vt:lpstr>
      <vt:lpstr>rekomendacijos</vt:lpstr>
      <vt:lpstr>rekomendacijos</vt:lpstr>
      <vt:lpstr>rekomendacijos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Gedminų progimnazijos fizinio pajėgumo testavimo duomenų analizė</dc:title>
  <dc:creator>Darbuotojas</dc:creator>
  <cp:lastModifiedBy>Lina Dūdienė</cp:lastModifiedBy>
  <cp:revision>48</cp:revision>
  <dcterms:created xsi:type="dcterms:W3CDTF">2024-06-13T06:28:18Z</dcterms:created>
  <dcterms:modified xsi:type="dcterms:W3CDTF">2026-06-12T11:50:05Z</dcterms:modified>
</cp:coreProperties>
</file>