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slideshow.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96" y="-7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dLbls>
            <c:spPr>
              <a:noFill/>
              <a:ln>
                <a:noFill/>
              </a:ln>
              <a:effectLst/>
            </c:spPr>
            <c:dLblPos val="inEnd"/>
            <c:showVal val="1"/>
            <c:extLst>
              <c:ext xmlns:c15="http://schemas.microsoft.com/office/drawing/2012/chart" uri="{CE6537A1-D6FC-4f65-9D91-7224C49458BB}">
                <c15:layout/>
                <c15:showLeaderLines val="0"/>
              </c:ext>
            </c:extLst>
          </c:dLbls>
          <c:cat>
            <c:strRef>
              <c:f>Sheet1!$A$2:$A$5</c:f>
              <c:strCache>
                <c:ptCount val="3"/>
                <c:pt idx="0">
                  <c:v>Aren‘t  treated equally</c:v>
                </c:pt>
                <c:pt idx="1">
                  <c:v>Are treated equally</c:v>
                </c:pt>
                <c:pt idx="2">
                  <c:v>It‘s difficult to answer</c:v>
                </c:pt>
              </c:strCache>
            </c:strRef>
          </c:cat>
          <c:val>
            <c:numRef>
              <c:f>Sheet1!$B$2:$B$5</c:f>
              <c:numCache>
                <c:formatCode>0%</c:formatCode>
                <c:ptCount val="4"/>
                <c:pt idx="0">
                  <c:v>0.37000000000000016</c:v>
                </c:pt>
                <c:pt idx="1">
                  <c:v>0.35000000000000014</c:v>
                </c:pt>
                <c:pt idx="2">
                  <c:v>0.28000000000000008</c:v>
                </c:pt>
              </c:numCache>
            </c:numRef>
          </c:val>
        </c:ser>
        <c:gapWidth val="75"/>
        <c:overlap val="40"/>
        <c:axId val="47943680"/>
        <c:axId val="47945216"/>
      </c:barChart>
      <c:catAx>
        <c:axId val="47943680"/>
        <c:scaling>
          <c:orientation val="minMax"/>
        </c:scaling>
        <c:axPos val="b"/>
        <c:numFmt formatCode="General" sourceLinked="0"/>
        <c:majorTickMark val="none"/>
        <c:tickLblPos val="nextTo"/>
        <c:crossAx val="47945216"/>
        <c:crosses val="autoZero"/>
        <c:auto val="1"/>
        <c:lblAlgn val="ctr"/>
        <c:lblOffset val="100"/>
      </c:catAx>
      <c:valAx>
        <c:axId val="47945216"/>
        <c:scaling>
          <c:orientation val="minMax"/>
        </c:scaling>
        <c:axPos val="l"/>
        <c:majorGridlines/>
        <c:numFmt formatCode="0%" sourceLinked="1"/>
        <c:majorTickMark val="none"/>
        <c:tickLblPos val="nextTo"/>
        <c:crossAx val="47943680"/>
        <c:crosses val="autoZero"/>
        <c:crossBetween val="between"/>
      </c:valAx>
    </c:plotArea>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dLbls>
            <c:spPr>
              <a:noFill/>
              <a:ln>
                <a:noFill/>
              </a:ln>
              <a:effectLst/>
            </c:spPr>
            <c:dLblPos val="inEnd"/>
            <c:showVal val="1"/>
            <c:extLst>
              <c:ext xmlns:c15="http://schemas.microsoft.com/office/drawing/2012/chart" uri="{CE6537A1-D6FC-4f65-9D91-7224C49458BB}">
                <c15:layout/>
                <c15:showLeaderLines val="0"/>
              </c:ext>
            </c:extLst>
          </c:dLbls>
          <c:cat>
            <c:strRef>
              <c:f>Sheet1!$A$2:$A$5</c:f>
              <c:strCache>
                <c:ptCount val="4"/>
                <c:pt idx="0">
                  <c:v>Are treated equally</c:v>
                </c:pt>
                <c:pt idx="1">
                  <c:v>I‘m punished more often than my brother or sister</c:v>
                </c:pt>
                <c:pt idx="2">
                  <c:v>Aren‘t treated equally</c:v>
                </c:pt>
                <c:pt idx="3">
                  <c:v>It‘s difficult to answer</c:v>
                </c:pt>
              </c:strCache>
            </c:strRef>
          </c:cat>
          <c:val>
            <c:numRef>
              <c:f>Sheet1!$B$2:$B$5</c:f>
              <c:numCache>
                <c:formatCode>0%</c:formatCode>
                <c:ptCount val="4"/>
                <c:pt idx="0">
                  <c:v>0.47000000000000008</c:v>
                </c:pt>
                <c:pt idx="1">
                  <c:v>9.0000000000000024E-2</c:v>
                </c:pt>
                <c:pt idx="2">
                  <c:v>0.29000000000000015</c:v>
                </c:pt>
                <c:pt idx="3">
                  <c:v>0.15000000000000008</c:v>
                </c:pt>
              </c:numCache>
            </c:numRef>
          </c:val>
        </c:ser>
        <c:dLbls>
          <c:showVal val="1"/>
        </c:dLbls>
        <c:gapWidth val="75"/>
        <c:overlap val="40"/>
        <c:axId val="48236032"/>
        <c:axId val="48237568"/>
      </c:barChart>
      <c:catAx>
        <c:axId val="48236032"/>
        <c:scaling>
          <c:orientation val="minMax"/>
        </c:scaling>
        <c:axPos val="l"/>
        <c:numFmt formatCode="General" sourceLinked="0"/>
        <c:majorTickMark val="none"/>
        <c:tickLblPos val="nextTo"/>
        <c:crossAx val="48237568"/>
        <c:crosses val="autoZero"/>
        <c:auto val="1"/>
        <c:lblAlgn val="ctr"/>
        <c:lblOffset val="100"/>
      </c:catAx>
      <c:valAx>
        <c:axId val="48237568"/>
        <c:scaling>
          <c:orientation val="minMax"/>
        </c:scaling>
        <c:axPos val="b"/>
        <c:majorGridlines/>
        <c:numFmt formatCode="0%" sourceLinked="1"/>
        <c:majorTickMark val="none"/>
        <c:tickLblPos val="nextTo"/>
        <c:crossAx val="48236032"/>
        <c:crosses val="autoZero"/>
        <c:crossBetween val="between"/>
      </c:valAx>
    </c:plotArea>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view3D>
      <c:perspective val="30"/>
    </c:view3D>
    <c:plotArea>
      <c:layout/>
      <c:bar3DChart>
        <c:barDir val="col"/>
        <c:grouping val="standard"/>
        <c:ser>
          <c:idx val="0"/>
          <c:order val="0"/>
          <c:tx>
            <c:strRef>
              <c:f>Sheet1!$B$1</c:f>
              <c:strCache>
                <c:ptCount val="1"/>
                <c:pt idx="0">
                  <c:v>Series 1</c:v>
                </c:pt>
              </c:strCache>
            </c:strRef>
          </c:tx>
          <c:dLbls>
            <c:spPr>
              <a:noFill/>
              <a:ln>
                <a:noFill/>
              </a:ln>
              <a:effectLst/>
            </c:spPr>
            <c:txPr>
              <a:bodyPr/>
              <a:lstStyle/>
              <a:p>
                <a:pPr>
                  <a:defRPr sz="2800" b="1"/>
                </a:pPr>
                <a:endParaRPr lang="en-US"/>
              </a:p>
            </c:txPr>
            <c:showVal val="1"/>
            <c:extLst>
              <c:ext xmlns:c15="http://schemas.microsoft.com/office/drawing/2012/chart" uri="{CE6537A1-D6FC-4f65-9D91-7224C49458BB}">
                <c15:layout/>
                <c15:showLeaderLines val="0"/>
              </c:ext>
            </c:extLst>
          </c:dLbls>
          <c:cat>
            <c:strRef>
              <c:f>Sheet1!$A$2:$A$5</c:f>
              <c:strCache>
                <c:ptCount val="4"/>
                <c:pt idx="0">
                  <c:v>Aren‘t treated equally.</c:v>
                </c:pt>
                <c:pt idx="1">
                  <c:v>I don‘t mind</c:v>
                </c:pt>
                <c:pt idx="2">
                  <c:v>Are treated equally</c:v>
                </c:pt>
                <c:pt idx="3">
                  <c:v>It‘s difficult to answer</c:v>
                </c:pt>
              </c:strCache>
            </c:strRef>
          </c:cat>
          <c:val>
            <c:numRef>
              <c:f>Sheet1!$B$2:$B$5</c:f>
              <c:numCache>
                <c:formatCode>0%</c:formatCode>
                <c:ptCount val="4"/>
                <c:pt idx="0">
                  <c:v>0.13</c:v>
                </c:pt>
                <c:pt idx="1">
                  <c:v>8.0000000000000043E-2</c:v>
                </c:pt>
                <c:pt idx="2">
                  <c:v>0.56999999999999995</c:v>
                </c:pt>
                <c:pt idx="3">
                  <c:v>0.18000000000000008</c:v>
                </c:pt>
              </c:numCache>
            </c:numRef>
          </c:val>
        </c:ser>
        <c:dLbls>
          <c:showVal val="1"/>
        </c:dLbls>
        <c:gapWidth val="75"/>
        <c:shape val="box"/>
        <c:axId val="48277760"/>
        <c:axId val="48283648"/>
        <c:axId val="65787200"/>
      </c:bar3DChart>
      <c:catAx>
        <c:axId val="48277760"/>
        <c:scaling>
          <c:orientation val="minMax"/>
        </c:scaling>
        <c:axPos val="b"/>
        <c:numFmt formatCode="General" sourceLinked="0"/>
        <c:majorTickMark val="none"/>
        <c:tickLblPos val="nextTo"/>
        <c:crossAx val="48283648"/>
        <c:crosses val="autoZero"/>
        <c:auto val="1"/>
        <c:lblAlgn val="ctr"/>
        <c:lblOffset val="100"/>
      </c:catAx>
      <c:valAx>
        <c:axId val="48283648"/>
        <c:scaling>
          <c:orientation val="minMax"/>
        </c:scaling>
        <c:axPos val="l"/>
        <c:numFmt formatCode="0%" sourceLinked="1"/>
        <c:majorTickMark val="none"/>
        <c:tickLblPos val="nextTo"/>
        <c:crossAx val="48277760"/>
        <c:crosses val="autoZero"/>
        <c:crossBetween val="between"/>
      </c:valAx>
      <c:serAx>
        <c:axId val="65787200"/>
        <c:scaling>
          <c:orientation val="minMax"/>
        </c:scaling>
        <c:delete val="1"/>
        <c:axPos val="b"/>
        <c:majorTickMark val="none"/>
        <c:tickLblPos val="none"/>
        <c:crossAx val="48283648"/>
        <c:crosses val="autoZero"/>
      </c:serAx>
    </c:plotArea>
    <c:legend>
      <c:legendPos val="b"/>
      <c:layout/>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view3D>
      <c:perspective val="30"/>
    </c:view3D>
    <c:plotArea>
      <c:layout/>
      <c:bar3DChart>
        <c:barDir val="col"/>
        <c:grouping val="standard"/>
        <c:ser>
          <c:idx val="0"/>
          <c:order val="0"/>
          <c:tx>
            <c:strRef>
              <c:f>Sheet1!$B$1</c:f>
              <c:strCache>
                <c:ptCount val="1"/>
                <c:pt idx="0">
                  <c:v>Column1</c:v>
                </c:pt>
              </c:strCache>
            </c:strRef>
          </c:tx>
          <c:dLbls>
            <c:spPr>
              <a:noFill/>
              <a:ln>
                <a:noFill/>
              </a:ln>
              <a:effectLst/>
            </c:spPr>
            <c:showVal val="1"/>
            <c:extLst>
              <c:ext xmlns:c15="http://schemas.microsoft.com/office/drawing/2012/chart" uri="{CE6537A1-D6FC-4f65-9D91-7224C49458BB}">
                <c15:layout/>
                <c15:showLeaderLines val="0"/>
              </c:ext>
            </c:extLst>
          </c:dLbls>
          <c:cat>
            <c:strRef>
              <c:f>Sheet1!$A$2:$A$8</c:f>
              <c:strCache>
                <c:ptCount val="7"/>
                <c:pt idx="0">
                  <c:v>I help them, behave as usually</c:v>
                </c:pt>
                <c:pt idx="1">
                  <c:v>I defend them</c:v>
                </c:pt>
                <c:pt idx="2">
                  <c:v>I don’t care</c:v>
                </c:pt>
                <c:pt idx="3">
                  <c:v>I don’t do anything</c:v>
                </c:pt>
                <c:pt idx="4">
                  <c:v>I feel sad; don’t talk to them</c:v>
                </c:pt>
                <c:pt idx="5">
                  <c:v>I keep distance</c:v>
                </c:pt>
                <c:pt idx="6">
                  <c:v>I communicate</c:v>
                </c:pt>
              </c:strCache>
            </c:strRef>
          </c:cat>
          <c:val>
            <c:numRef>
              <c:f>Sheet1!$B$2:$B$8</c:f>
              <c:numCache>
                <c:formatCode>0%</c:formatCode>
                <c:ptCount val="7"/>
                <c:pt idx="0">
                  <c:v>0.25</c:v>
                </c:pt>
                <c:pt idx="1">
                  <c:v>8.0000000000000043E-2</c:v>
                </c:pt>
                <c:pt idx="2">
                  <c:v>0.15000000000000008</c:v>
                </c:pt>
                <c:pt idx="3">
                  <c:v>0.44</c:v>
                </c:pt>
                <c:pt idx="4">
                  <c:v>4.0000000000000022E-2</c:v>
                </c:pt>
                <c:pt idx="5">
                  <c:v>1.0000000000000005E-2</c:v>
                </c:pt>
                <c:pt idx="6">
                  <c:v>3.0000000000000002E-2</c:v>
                </c:pt>
              </c:numCache>
            </c:numRef>
          </c:val>
        </c:ser>
        <c:dLbls>
          <c:showVal val="1"/>
        </c:dLbls>
        <c:gapWidth val="75"/>
        <c:shape val="box"/>
        <c:axId val="44337024"/>
        <c:axId val="44338560"/>
        <c:axId val="48295936"/>
      </c:bar3DChart>
      <c:catAx>
        <c:axId val="44337024"/>
        <c:scaling>
          <c:orientation val="minMax"/>
        </c:scaling>
        <c:axPos val="b"/>
        <c:numFmt formatCode="General" sourceLinked="0"/>
        <c:majorTickMark val="none"/>
        <c:tickLblPos val="nextTo"/>
        <c:crossAx val="44338560"/>
        <c:crosses val="autoZero"/>
        <c:auto val="1"/>
        <c:lblAlgn val="ctr"/>
        <c:lblOffset val="100"/>
      </c:catAx>
      <c:valAx>
        <c:axId val="44338560"/>
        <c:scaling>
          <c:orientation val="minMax"/>
        </c:scaling>
        <c:axPos val="l"/>
        <c:numFmt formatCode="0%" sourceLinked="1"/>
        <c:majorTickMark val="none"/>
        <c:tickLblPos val="nextTo"/>
        <c:crossAx val="44337024"/>
        <c:crosses val="autoZero"/>
        <c:crossBetween val="between"/>
      </c:valAx>
      <c:serAx>
        <c:axId val="48295936"/>
        <c:scaling>
          <c:orientation val="minMax"/>
        </c:scaling>
        <c:delete val="1"/>
        <c:axPos val="b"/>
        <c:tickLblPos val="none"/>
        <c:crossAx val="44338560"/>
        <c:crosses val="autoZero"/>
      </c:serAx>
    </c:plotArea>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bar"/>
        <c:grouping val="clustered"/>
        <c:ser>
          <c:idx val="0"/>
          <c:order val="0"/>
          <c:tx>
            <c:strRef>
              <c:f>Sheet1!$B$1</c:f>
              <c:strCache>
                <c:ptCount val="1"/>
                <c:pt idx="0">
                  <c:v>Series 1</c:v>
                </c:pt>
              </c:strCache>
            </c:strRef>
          </c:tx>
          <c:dLbls>
            <c:spPr>
              <a:noFill/>
              <a:ln>
                <a:noFill/>
              </a:ln>
              <a:effectLst/>
            </c:spPr>
            <c:showVal val="1"/>
            <c:extLst>
              <c:ext xmlns:c15="http://schemas.microsoft.com/office/drawing/2012/chart" uri="{CE6537A1-D6FC-4f65-9D91-7224C49458BB}">
                <c15:layout/>
                <c15:showLeaderLines val="0"/>
              </c:ext>
            </c:extLst>
          </c:dLbls>
          <c:cat>
            <c:strRef>
              <c:f>Sheet1!$A$2:$A$7</c:f>
              <c:strCache>
                <c:ptCount val="6"/>
                <c:pt idx="0">
                  <c:v>I help them, behave as usually</c:v>
                </c:pt>
                <c:pt idx="1">
                  <c:v>I can’t describe my behavior</c:v>
                </c:pt>
                <c:pt idx="2">
                  <c:v>I don’t care</c:v>
                </c:pt>
                <c:pt idx="3">
                  <c:v>I don’t do anything</c:v>
                </c:pt>
                <c:pt idx="4">
                  <c:v>I ask my close person for advice</c:v>
                </c:pt>
                <c:pt idx="5">
                  <c:v>I don’t communicate with them – I’m afraid they could be evil</c:v>
                </c:pt>
              </c:strCache>
            </c:strRef>
          </c:cat>
          <c:val>
            <c:numRef>
              <c:f>Sheet1!$B$2:$B$7</c:f>
              <c:numCache>
                <c:formatCode>0%</c:formatCode>
                <c:ptCount val="6"/>
                <c:pt idx="0">
                  <c:v>0.22</c:v>
                </c:pt>
                <c:pt idx="1">
                  <c:v>0.31000000000000016</c:v>
                </c:pt>
                <c:pt idx="2">
                  <c:v>6.0000000000000026E-2</c:v>
                </c:pt>
                <c:pt idx="3">
                  <c:v>0.21000000000000008</c:v>
                </c:pt>
                <c:pt idx="4">
                  <c:v>0.15000000000000008</c:v>
                </c:pt>
                <c:pt idx="5">
                  <c:v>0.05</c:v>
                </c:pt>
              </c:numCache>
            </c:numRef>
          </c:val>
        </c:ser>
        <c:dLbls>
          <c:showVal val="1"/>
        </c:dLbls>
        <c:shape val="box"/>
        <c:axId val="48936448"/>
        <c:axId val="48937984"/>
        <c:axId val="0"/>
      </c:bar3DChart>
      <c:catAx>
        <c:axId val="48936448"/>
        <c:scaling>
          <c:orientation val="minMax"/>
        </c:scaling>
        <c:axPos val="l"/>
        <c:numFmt formatCode="General" sourceLinked="0"/>
        <c:majorTickMark val="none"/>
        <c:tickLblPos val="nextTo"/>
        <c:crossAx val="48937984"/>
        <c:crosses val="autoZero"/>
        <c:auto val="1"/>
        <c:lblAlgn val="ctr"/>
        <c:lblOffset val="100"/>
      </c:catAx>
      <c:valAx>
        <c:axId val="48937984"/>
        <c:scaling>
          <c:orientation val="minMax"/>
        </c:scaling>
        <c:delete val="1"/>
        <c:axPos val="b"/>
        <c:numFmt formatCode="0%" sourceLinked="1"/>
        <c:tickLblPos val="none"/>
        <c:crossAx val="48936448"/>
        <c:crosses val="autoZero"/>
        <c:crossBetween val="between"/>
      </c:valAx>
    </c:plotArea>
    <c:plotVisOnly val="1"/>
    <c:dispBlanksAs val="gap"/>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view3D>
      <c:perspective val="30"/>
    </c:view3D>
    <c:plotArea>
      <c:layout/>
      <c:pie3DChart>
        <c:varyColors val="1"/>
        <c:ser>
          <c:idx val="0"/>
          <c:order val="0"/>
          <c:tx>
            <c:strRef>
              <c:f>Sheet1!$B$1</c:f>
              <c:strCache>
                <c:ptCount val="1"/>
                <c:pt idx="0">
                  <c:v>Series 1</c:v>
                </c:pt>
              </c:strCache>
            </c:strRef>
          </c:tx>
          <c:explosion val="25"/>
          <c:dLbls>
            <c:dLbl>
              <c:idx val="4"/>
              <c:layout>
                <c:manualLayout>
                  <c:x val="0.21395691163604549"/>
                  <c:y val="-3.3493330456980581E-3"/>
                </c:manualLayout>
              </c:layout>
              <c:showCatName val="1"/>
              <c:showPercent val="1"/>
              <c:extLst>
                <c:ext xmlns:c15="http://schemas.microsoft.com/office/drawing/2012/chart" uri="{CE6537A1-D6FC-4f65-9D91-7224C49458BB}">
                  <c15:layout/>
                </c:ext>
              </c:extLst>
            </c:dLbl>
            <c:spPr>
              <a:noFill/>
              <a:ln>
                <a:noFill/>
              </a:ln>
              <a:effectLst/>
            </c:spPr>
            <c:txPr>
              <a:bodyPr/>
              <a:lstStyle/>
              <a:p>
                <a:pPr>
                  <a:defRPr sz="2400"/>
                </a:pPr>
                <a:endParaRPr lang="en-US"/>
              </a:p>
            </c:txPr>
            <c:showCatName val="1"/>
            <c:showPercent val="1"/>
            <c:extLst>
              <c:ext xmlns:c15="http://schemas.microsoft.com/office/drawing/2012/chart" uri="{CE6537A1-D6FC-4f65-9D91-7224C49458BB}">
                <c15:layout/>
              </c:ext>
            </c:extLst>
          </c:dLbls>
          <c:cat>
            <c:strRef>
              <c:f>Sheet1!$A$2:$A$6</c:f>
              <c:strCache>
                <c:ptCount val="5"/>
                <c:pt idx="0">
                  <c:v>I ignore them, don’t care</c:v>
                </c:pt>
                <c:pt idx="1">
                  <c:v>I can’t describe my behavior</c:v>
                </c:pt>
                <c:pt idx="2">
                  <c:v>I avoid them</c:v>
                </c:pt>
                <c:pt idx="3">
                  <c:v>I support them with money or food</c:v>
                </c:pt>
                <c:pt idx="4">
                  <c:v>I inform other people that someone needs help</c:v>
                </c:pt>
              </c:strCache>
            </c:strRef>
          </c:cat>
          <c:val>
            <c:numRef>
              <c:f>Sheet1!$B$2:$B$6</c:f>
              <c:numCache>
                <c:formatCode>0%</c:formatCode>
                <c:ptCount val="5"/>
                <c:pt idx="0">
                  <c:v>0.55000000000000004</c:v>
                </c:pt>
                <c:pt idx="1">
                  <c:v>0.12000000000000002</c:v>
                </c:pt>
                <c:pt idx="2">
                  <c:v>7.0000000000000021E-2</c:v>
                </c:pt>
                <c:pt idx="3">
                  <c:v>0.14000000000000001</c:v>
                </c:pt>
                <c:pt idx="4">
                  <c:v>0.15000000000000008</c:v>
                </c:pt>
              </c:numCache>
            </c:numRef>
          </c:val>
        </c:ser>
        <c:ser>
          <c:idx val="1"/>
          <c:order val="1"/>
          <c:explosion val="25"/>
          <c:dLbls>
            <c:spPr>
              <a:noFill/>
              <a:ln>
                <a:noFill/>
              </a:ln>
              <a:effectLst/>
            </c:spPr>
            <c:showCatName val="1"/>
            <c:showPercent val="1"/>
            <c:extLst>
              <c:ext xmlns:c15="http://schemas.microsoft.com/office/drawing/2012/chart" uri="{CE6537A1-D6FC-4f65-9D91-7224C49458BB}"/>
            </c:extLst>
          </c:dLbls>
          <c:cat>
            <c:strRef>
              <c:f>Sheet1!$A$2:$A$6</c:f>
              <c:strCache>
                <c:ptCount val="5"/>
                <c:pt idx="0">
                  <c:v>I ignore them, don’t care</c:v>
                </c:pt>
                <c:pt idx="1">
                  <c:v>I can’t describe my behavior</c:v>
                </c:pt>
                <c:pt idx="2">
                  <c:v>I avoid them</c:v>
                </c:pt>
                <c:pt idx="3">
                  <c:v>I support them with money or food</c:v>
                </c:pt>
                <c:pt idx="4">
                  <c:v>I inform other people that someone needs help</c:v>
                </c:pt>
              </c:strCache>
            </c:strRef>
          </c:cat>
          <c:val>
            <c:numRef>
              <c:f>Sheet1!$C$2:$C$6</c:f>
              <c:numCache>
                <c:formatCode>General</c:formatCode>
                <c:ptCount val="5"/>
              </c:numCache>
            </c:numRef>
          </c:val>
        </c:ser>
        <c:ser>
          <c:idx val="2"/>
          <c:order val="2"/>
          <c:explosion val="25"/>
          <c:dLbls>
            <c:spPr>
              <a:noFill/>
              <a:ln>
                <a:noFill/>
              </a:ln>
              <a:effectLst/>
            </c:spPr>
            <c:showCatName val="1"/>
            <c:showPercent val="1"/>
            <c:extLst>
              <c:ext xmlns:c15="http://schemas.microsoft.com/office/drawing/2012/chart" uri="{CE6537A1-D6FC-4f65-9D91-7224C49458BB}"/>
            </c:extLst>
          </c:dLbls>
          <c:cat>
            <c:strRef>
              <c:f>Sheet1!$A$2:$A$6</c:f>
              <c:strCache>
                <c:ptCount val="5"/>
                <c:pt idx="0">
                  <c:v>I ignore them, don’t care</c:v>
                </c:pt>
                <c:pt idx="1">
                  <c:v>I can’t describe my behavior</c:v>
                </c:pt>
                <c:pt idx="2">
                  <c:v>I avoid them</c:v>
                </c:pt>
                <c:pt idx="3">
                  <c:v>I support them with money or food</c:v>
                </c:pt>
                <c:pt idx="4">
                  <c:v>I inform other people that someone needs help</c:v>
                </c:pt>
              </c:strCache>
            </c:strRef>
          </c:cat>
          <c:val>
            <c:numRef>
              <c:f>Sheet1!$D$2:$D$6</c:f>
              <c:numCache>
                <c:formatCode>General</c:formatCode>
                <c:ptCount val="5"/>
              </c:numCache>
            </c:numRef>
          </c:val>
        </c:ser>
        <c:ser>
          <c:idx val="3"/>
          <c:order val="3"/>
          <c:explosion val="25"/>
          <c:dLbls>
            <c:spPr>
              <a:noFill/>
              <a:ln>
                <a:noFill/>
              </a:ln>
              <a:effectLst/>
            </c:spPr>
            <c:showCatName val="1"/>
            <c:showPercent val="1"/>
            <c:extLst>
              <c:ext xmlns:c15="http://schemas.microsoft.com/office/drawing/2012/chart" uri="{CE6537A1-D6FC-4f65-9D91-7224C49458BB}"/>
            </c:extLst>
          </c:dLbls>
          <c:cat>
            <c:strRef>
              <c:f>Sheet1!$A$2:$A$6</c:f>
              <c:strCache>
                <c:ptCount val="5"/>
                <c:pt idx="0">
                  <c:v>I ignore them, don’t care</c:v>
                </c:pt>
                <c:pt idx="1">
                  <c:v>I can’t describe my behavior</c:v>
                </c:pt>
                <c:pt idx="2">
                  <c:v>I avoid them</c:v>
                </c:pt>
                <c:pt idx="3">
                  <c:v>I support them with money or food</c:v>
                </c:pt>
                <c:pt idx="4">
                  <c:v>I inform other people that someone needs help</c:v>
                </c:pt>
              </c:strCache>
            </c:strRef>
          </c:cat>
          <c:val>
            <c:numRef>
              <c:f>Sheet1!$E$2:$E$6</c:f>
              <c:numCache>
                <c:formatCode>General</c:formatCode>
                <c:ptCount val="5"/>
              </c:numCache>
            </c:numRef>
          </c:val>
        </c:ser>
        <c:ser>
          <c:idx val="4"/>
          <c:order val="4"/>
          <c:explosion val="25"/>
          <c:dLbls>
            <c:spPr>
              <a:noFill/>
              <a:ln>
                <a:noFill/>
              </a:ln>
              <a:effectLst/>
            </c:spPr>
            <c:showCatName val="1"/>
            <c:showPercent val="1"/>
            <c:extLst>
              <c:ext xmlns:c15="http://schemas.microsoft.com/office/drawing/2012/chart" uri="{CE6537A1-D6FC-4f65-9D91-7224C49458BB}"/>
            </c:extLst>
          </c:dLbls>
          <c:cat>
            <c:strRef>
              <c:f>Sheet1!$A$2:$A$6</c:f>
              <c:strCache>
                <c:ptCount val="5"/>
                <c:pt idx="0">
                  <c:v>I ignore them, don’t care</c:v>
                </c:pt>
                <c:pt idx="1">
                  <c:v>I can’t describe my behavior</c:v>
                </c:pt>
                <c:pt idx="2">
                  <c:v>I avoid them</c:v>
                </c:pt>
                <c:pt idx="3">
                  <c:v>I support them with money or food</c:v>
                </c:pt>
                <c:pt idx="4">
                  <c:v>I inform other people that someone needs help</c:v>
                </c:pt>
              </c:strCache>
            </c:strRef>
          </c:cat>
          <c:val>
            <c:numRef>
              <c:f>Sheet1!$F$2:$F$6</c:f>
              <c:numCache>
                <c:formatCode>General</c:formatCode>
                <c:ptCount val="5"/>
                <c:pt idx="4" formatCode="0%">
                  <c:v>0.12000000000000002</c:v>
                </c:pt>
              </c:numCache>
            </c:numRef>
          </c:val>
        </c:ser>
        <c:dLbls>
          <c:showCatName val="1"/>
          <c:showPercent val="1"/>
        </c:dLbls>
      </c:pie3DChart>
    </c:plotArea>
    <c:plotVisOnly val="1"/>
    <c:dispBlanksAs val="zero"/>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Series 1</c:v>
                </c:pt>
              </c:strCache>
            </c:strRef>
          </c:tx>
          <c:dLbls>
            <c:spPr>
              <a:noFill/>
              <a:ln>
                <a:noFill/>
              </a:ln>
              <a:effectLst/>
            </c:spPr>
            <c:dLblPos val="inEnd"/>
            <c:showVal val="1"/>
            <c:extLst>
              <c:ext xmlns:c15="http://schemas.microsoft.com/office/drawing/2012/chart" uri="{CE6537A1-D6FC-4f65-9D91-7224C49458BB}">
                <c15:layout/>
                <c15:showLeaderLines val="0"/>
              </c:ext>
            </c:extLst>
          </c:dLbls>
          <c:cat>
            <c:strRef>
              <c:f>Sheet1!$A$2:$A$9</c:f>
              <c:strCache>
                <c:ptCount val="8"/>
                <c:pt idx="0">
                  <c:v>I think they need help</c:v>
                </c:pt>
                <c:pt idx="1">
                  <c:v>I wonder in what conditions  they live</c:v>
                </c:pt>
                <c:pt idx="2">
                  <c:v>I’m sorry about them</c:v>
                </c:pt>
                <c:pt idx="3">
                  <c:v>I think it’s their parents’ or someone else’s fault</c:v>
                </c:pt>
                <c:pt idx="4">
                  <c:v>I hope their situation will change for better some day</c:v>
                </c:pt>
                <c:pt idx="5">
                  <c:v>I wonder why it happens</c:v>
                </c:pt>
                <c:pt idx="6">
                  <c:v>I think it’s fair to study with them in the same school</c:v>
                </c:pt>
                <c:pt idx="7">
                  <c:v>Naturally, we are all different</c:v>
                </c:pt>
              </c:strCache>
            </c:strRef>
          </c:cat>
          <c:val>
            <c:numRef>
              <c:f>Sheet1!$B$2:$B$9</c:f>
              <c:numCache>
                <c:formatCode>0%</c:formatCode>
                <c:ptCount val="8"/>
                <c:pt idx="0">
                  <c:v>0.21000000000000008</c:v>
                </c:pt>
                <c:pt idx="1">
                  <c:v>0.12000000000000002</c:v>
                </c:pt>
                <c:pt idx="2">
                  <c:v>0.22</c:v>
                </c:pt>
                <c:pt idx="3">
                  <c:v>0.15000000000000008</c:v>
                </c:pt>
                <c:pt idx="4">
                  <c:v>0.11</c:v>
                </c:pt>
                <c:pt idx="5">
                  <c:v>7.0000000000000021E-2</c:v>
                </c:pt>
                <c:pt idx="6">
                  <c:v>6.0000000000000026E-2</c:v>
                </c:pt>
                <c:pt idx="7">
                  <c:v>6.0000000000000026E-2</c:v>
                </c:pt>
              </c:numCache>
            </c:numRef>
          </c:val>
        </c:ser>
        <c:gapWidth val="75"/>
        <c:overlap val="40"/>
        <c:axId val="77319552"/>
        <c:axId val="77325440"/>
      </c:barChart>
      <c:catAx>
        <c:axId val="77319552"/>
        <c:scaling>
          <c:orientation val="minMax"/>
        </c:scaling>
        <c:axPos val="b"/>
        <c:numFmt formatCode="General" sourceLinked="0"/>
        <c:majorTickMark val="none"/>
        <c:tickLblPos val="nextTo"/>
        <c:crossAx val="77325440"/>
        <c:crosses val="autoZero"/>
        <c:auto val="1"/>
        <c:lblAlgn val="ctr"/>
        <c:lblOffset val="100"/>
      </c:catAx>
      <c:valAx>
        <c:axId val="77325440"/>
        <c:scaling>
          <c:orientation val="minMax"/>
        </c:scaling>
        <c:axPos val="l"/>
        <c:majorGridlines/>
        <c:numFmt formatCode="0%" sourceLinked="1"/>
        <c:majorTickMark val="none"/>
        <c:tickLblPos val="nextTo"/>
        <c:crossAx val="77319552"/>
        <c:crosses val="autoZero"/>
        <c:crossBetween val="between"/>
      </c:valAx>
    </c:plotArea>
    <c:plotVisOnly val="1"/>
    <c:dispBlanksAs val="gap"/>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clustered"/>
        <c:ser>
          <c:idx val="0"/>
          <c:order val="0"/>
          <c:tx>
            <c:strRef>
              <c:f>Sheet1!$B$1</c:f>
              <c:strCache>
                <c:ptCount val="1"/>
                <c:pt idx="0">
                  <c:v>Series 1</c:v>
                </c:pt>
              </c:strCache>
            </c:strRef>
          </c:tx>
          <c:dLbls>
            <c:spPr>
              <a:noFill/>
              <a:ln>
                <a:noFill/>
              </a:ln>
              <a:effectLst/>
            </c:spPr>
            <c:dLblPos val="inEnd"/>
            <c:showVal val="1"/>
            <c:extLst>
              <c:ext xmlns:c15="http://schemas.microsoft.com/office/drawing/2012/chart" uri="{CE6537A1-D6FC-4f65-9D91-7224C49458BB}">
                <c15:layout/>
                <c15:showLeaderLines val="0"/>
              </c:ext>
            </c:extLst>
          </c:dLbls>
          <c:cat>
            <c:strRef>
              <c:f>Sheet1!$A$2:$A$10</c:f>
              <c:strCache>
                <c:ptCount val="9"/>
                <c:pt idx="0">
                  <c:v>I think they need help</c:v>
                </c:pt>
                <c:pt idx="1">
                  <c:v>I think we should help them</c:v>
                </c:pt>
                <c:pt idx="2">
                  <c:v>I don’t care</c:v>
                </c:pt>
                <c:pt idx="3">
                  <c:v>I’m afraid the same could happen to me</c:v>
                </c:pt>
                <c:pt idx="4">
                  <c:v>They chose this way of life themselves</c:v>
                </c:pt>
                <c:pt idx="5">
                  <c:v>I wonder what happened with them</c:v>
                </c:pt>
                <c:pt idx="6">
                  <c:v>I think they are ordinary people </c:v>
                </c:pt>
                <c:pt idx="7">
                  <c:v>I try not to think about them</c:v>
                </c:pt>
                <c:pt idx="8">
                  <c:v>It’s sad</c:v>
                </c:pt>
              </c:strCache>
            </c:strRef>
          </c:cat>
          <c:val>
            <c:numRef>
              <c:f>Sheet1!$B$2:$B$10</c:f>
              <c:numCache>
                <c:formatCode>0%</c:formatCode>
                <c:ptCount val="9"/>
                <c:pt idx="0">
                  <c:v>0.16</c:v>
                </c:pt>
                <c:pt idx="1">
                  <c:v>0.24000000000000007</c:v>
                </c:pt>
                <c:pt idx="2">
                  <c:v>0.05</c:v>
                </c:pt>
                <c:pt idx="3">
                  <c:v>8.0000000000000043E-2</c:v>
                </c:pt>
                <c:pt idx="4">
                  <c:v>0.11</c:v>
                </c:pt>
                <c:pt idx="5">
                  <c:v>0.1</c:v>
                </c:pt>
                <c:pt idx="6">
                  <c:v>9.0000000000000024E-2</c:v>
                </c:pt>
                <c:pt idx="7">
                  <c:v>0.05</c:v>
                </c:pt>
                <c:pt idx="8">
                  <c:v>0.12000000000000002</c:v>
                </c:pt>
              </c:numCache>
            </c:numRef>
          </c:val>
        </c:ser>
        <c:gapWidth val="75"/>
        <c:overlap val="40"/>
        <c:axId val="77458432"/>
        <c:axId val="77533568"/>
      </c:barChart>
      <c:catAx>
        <c:axId val="77458432"/>
        <c:scaling>
          <c:orientation val="minMax"/>
        </c:scaling>
        <c:axPos val="l"/>
        <c:numFmt formatCode="General" sourceLinked="0"/>
        <c:majorTickMark val="none"/>
        <c:tickLblPos val="nextTo"/>
        <c:crossAx val="77533568"/>
        <c:crosses val="autoZero"/>
        <c:auto val="1"/>
        <c:lblAlgn val="ctr"/>
        <c:lblOffset val="100"/>
      </c:catAx>
      <c:valAx>
        <c:axId val="77533568"/>
        <c:scaling>
          <c:orientation val="minMax"/>
        </c:scaling>
        <c:axPos val="b"/>
        <c:majorGridlines/>
        <c:numFmt formatCode="0%" sourceLinked="1"/>
        <c:majorTickMark val="none"/>
        <c:tickLblPos val="nextTo"/>
        <c:crossAx val="77458432"/>
        <c:crosses val="autoZero"/>
        <c:crossBetween val="between"/>
      </c:valAx>
    </c:plotArea>
    <c:plotVisOnly val="1"/>
    <c:dispBlanksAs val="gap"/>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bar"/>
        <c:grouping val="clustered"/>
        <c:ser>
          <c:idx val="0"/>
          <c:order val="0"/>
          <c:tx>
            <c:strRef>
              <c:f>Sheet1!$B$1</c:f>
              <c:strCache>
                <c:ptCount val="1"/>
                <c:pt idx="0">
                  <c:v>Series 1</c:v>
                </c:pt>
              </c:strCache>
            </c:strRef>
          </c:tx>
          <c:dLbls>
            <c:spPr>
              <a:noFill/>
              <a:ln>
                <a:noFill/>
              </a:ln>
              <a:effectLst/>
            </c:spPr>
            <c:txPr>
              <a:bodyPr/>
              <a:lstStyle/>
              <a:p>
                <a:pPr>
                  <a:defRPr sz="3200" b="1"/>
                </a:pPr>
                <a:endParaRPr lang="en-US"/>
              </a:p>
            </c:txPr>
            <c:showVal val="1"/>
            <c:extLst>
              <c:ext xmlns:c15="http://schemas.microsoft.com/office/drawing/2012/chart" uri="{CE6537A1-D6FC-4f65-9D91-7224C49458BB}">
                <c15:layout/>
                <c15:showLeaderLines val="0"/>
              </c:ext>
            </c:extLst>
          </c:dLbls>
          <c:cat>
            <c:strRef>
              <c:f>Sheet1!$A$2:$A$8</c:f>
              <c:strCache>
                <c:ptCount val="7"/>
                <c:pt idx="0">
                  <c:v>I feel sorry for them</c:v>
                </c:pt>
                <c:pt idx="1">
                  <c:v>I don’t care</c:v>
                </c:pt>
                <c:pt idx="2">
                  <c:v>I think we should help them</c:v>
                </c:pt>
                <c:pt idx="3">
                  <c:v>I worry if they aren’t cold, hungry,etc.</c:v>
                </c:pt>
                <c:pt idx="4">
                  <c:v>They chose this way of life themselves</c:v>
                </c:pt>
                <c:pt idx="5">
                  <c:v>I never think about them</c:v>
                </c:pt>
                <c:pt idx="6">
                  <c:v>I wonder what happened with them</c:v>
                </c:pt>
              </c:strCache>
            </c:strRef>
          </c:cat>
          <c:val>
            <c:numRef>
              <c:f>Sheet1!$B$2:$B$8</c:f>
              <c:numCache>
                <c:formatCode>0%</c:formatCode>
                <c:ptCount val="7"/>
                <c:pt idx="0">
                  <c:v>0.22</c:v>
                </c:pt>
                <c:pt idx="1">
                  <c:v>4.0000000000000022E-2</c:v>
                </c:pt>
                <c:pt idx="2">
                  <c:v>0.15000000000000008</c:v>
                </c:pt>
                <c:pt idx="3">
                  <c:v>0.05</c:v>
                </c:pt>
                <c:pt idx="4">
                  <c:v>0.17</c:v>
                </c:pt>
                <c:pt idx="5">
                  <c:v>0.30000000000000016</c:v>
                </c:pt>
                <c:pt idx="6">
                  <c:v>7.0000000000000021E-2</c:v>
                </c:pt>
              </c:numCache>
            </c:numRef>
          </c:val>
        </c:ser>
        <c:dLbls>
          <c:showVal val="1"/>
        </c:dLbls>
        <c:shape val="box"/>
        <c:axId val="78706176"/>
        <c:axId val="78709120"/>
        <c:axId val="0"/>
      </c:bar3DChart>
      <c:catAx>
        <c:axId val="78706176"/>
        <c:scaling>
          <c:orientation val="minMax"/>
        </c:scaling>
        <c:axPos val="l"/>
        <c:numFmt formatCode="General" sourceLinked="0"/>
        <c:majorTickMark val="none"/>
        <c:tickLblPos val="nextTo"/>
        <c:crossAx val="78709120"/>
        <c:crosses val="autoZero"/>
        <c:auto val="1"/>
        <c:lblAlgn val="ctr"/>
        <c:lblOffset val="100"/>
      </c:catAx>
      <c:valAx>
        <c:axId val="78709120"/>
        <c:scaling>
          <c:orientation val="minMax"/>
        </c:scaling>
        <c:delete val="1"/>
        <c:axPos val="b"/>
        <c:numFmt formatCode="0%" sourceLinked="1"/>
        <c:tickLblPos val="none"/>
        <c:crossAx val="78706176"/>
        <c:crosses val="autoZero"/>
        <c:crossBetween val="between"/>
      </c:valAx>
    </c:plotArea>
    <c:plotVisOnly val="1"/>
    <c:dispBlanksAs val="gap"/>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11/29/2019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11/29/2019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lt-LT" dirty="0"/>
          </a:p>
        </p:txBody>
      </p:sp>
      <p:sp>
        <p:nvSpPr>
          <p:cNvPr id="3" name="Subtitle 2"/>
          <p:cNvSpPr>
            <a:spLocks noGrp="1"/>
          </p:cNvSpPr>
          <p:nvPr>
            <p:ph type="subTitle" idx="1"/>
          </p:nvPr>
        </p:nvSpPr>
        <p:spPr>
          <a:xfrm>
            <a:off x="381000" y="1447800"/>
            <a:ext cx="8458200" cy="2895600"/>
          </a:xfrm>
        </p:spPr>
        <p:txBody>
          <a:bodyPr>
            <a:normAutofit/>
          </a:bodyPr>
          <a:lstStyle/>
          <a:p>
            <a:r>
              <a:rPr lang="en-US" sz="5400" dirty="0" smtClean="0">
                <a:latin typeface="Times New Roman" pitchFamily="18" charset="0"/>
                <a:cs typeface="Times New Roman" pitchFamily="18" charset="0"/>
              </a:rPr>
              <a:t>GIRLS AND BOYS: SIMILARITIES AND DIFFERENCES</a:t>
            </a:r>
            <a:endParaRPr lang="lt-LT" sz="5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t>
            </a:r>
            <a:r>
              <a:rPr lang="lt-LT" dirty="0" smtClean="0"/>
              <a:t>DO YOU </a:t>
            </a:r>
            <a:r>
              <a:rPr lang="en-US" dirty="0" smtClean="0"/>
              <a:t>usually think when </a:t>
            </a:r>
            <a:r>
              <a:rPr lang="lt-LT" dirty="0" smtClean="0"/>
              <a:t>YOU </a:t>
            </a:r>
            <a:r>
              <a:rPr lang="en-US" dirty="0" smtClean="0"/>
              <a:t>meet the indigent people in </a:t>
            </a:r>
            <a:r>
              <a:rPr lang="lt-LT" dirty="0" smtClean="0"/>
              <a:t>YOUR</a:t>
            </a:r>
            <a:r>
              <a:rPr lang="en-US" dirty="0" smtClean="0"/>
              <a:t> family and </a:t>
            </a:r>
            <a:r>
              <a:rPr lang="en-US" dirty="0" err="1" smtClean="0"/>
              <a:t>neighbourhood</a:t>
            </a:r>
            <a:r>
              <a:rPr lang="lt-LT" dirty="0" smtClean="0"/>
              <a:t>?</a:t>
            </a:r>
            <a:br>
              <a:rPr lang="lt-LT" dirty="0" smtClean="0"/>
            </a:br>
            <a:endParaRPr lang="lt-LT"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t>
            </a:r>
            <a:r>
              <a:rPr lang="lt-LT" dirty="0" smtClean="0"/>
              <a:t>DO YOU</a:t>
            </a:r>
            <a:r>
              <a:rPr lang="en-US" dirty="0" smtClean="0"/>
              <a:t> usually think when </a:t>
            </a:r>
            <a:r>
              <a:rPr lang="lt-LT" dirty="0" smtClean="0"/>
              <a:t>YOU</a:t>
            </a:r>
            <a:r>
              <a:rPr lang="en-US" dirty="0" smtClean="0"/>
              <a:t> meet the indigent people in other environment</a:t>
            </a:r>
            <a:r>
              <a:rPr lang="lt-LT" dirty="0" smtClean="0"/>
              <a:t>?</a:t>
            </a:r>
            <a:br>
              <a:rPr lang="lt-LT" dirty="0" smtClean="0"/>
            </a:br>
            <a:endParaRPr lang="lt-LT"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lt-LT" dirty="0"/>
          </a:p>
        </p:txBody>
      </p:sp>
      <p:sp>
        <p:nvSpPr>
          <p:cNvPr id="3" name="Content Placeholder 2"/>
          <p:cNvSpPr>
            <a:spLocks noGrp="1"/>
          </p:cNvSpPr>
          <p:nvPr>
            <p:ph idx="1"/>
          </p:nvPr>
        </p:nvSpPr>
        <p:spPr/>
        <p:txBody>
          <a:bodyPr>
            <a:normAutofit fontScale="85000" lnSpcReduction="10000"/>
          </a:bodyPr>
          <a:lstStyle/>
          <a:p>
            <a:r>
              <a:rPr lang="en-US" smtClean="0"/>
              <a:t>students </a:t>
            </a:r>
            <a:r>
              <a:rPr lang="en-US" dirty="0" smtClean="0"/>
              <a:t>at this age (11-14) are usually self- centered, and they sometimes feel vulnerable at school while being assessed; they don‘t fully understand the idea of discrimination according to gender.</a:t>
            </a:r>
            <a:endParaRPr lang="lt-LT" dirty="0" smtClean="0"/>
          </a:p>
          <a:p>
            <a:r>
              <a:rPr lang="en-US" dirty="0" smtClean="0"/>
              <a:t>children aren’t certain how they should behave with the indigent; at school social educator works with students in need, and some children aren’t sure how to help or behave with them. What is more, children are unaware of the reasons why people are indigent (this kind of people are usually considered as tramps or the homeless). </a:t>
            </a:r>
            <a:endParaRPr lang="lt-LT" dirty="0" smtClean="0"/>
          </a:p>
          <a:p>
            <a:endParaRPr lang="lt-L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girls and boys treated equally in your school environment?</a:t>
            </a:r>
            <a:r>
              <a:rPr lang="lt-LT" dirty="0" smtClean="0"/>
              <a:t/>
            </a:r>
            <a:br>
              <a:rPr lang="lt-LT" dirty="0" smtClean="0"/>
            </a:br>
            <a:endParaRPr lang="lt-LT"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girls and boys treated equally in your family and </a:t>
            </a:r>
            <a:r>
              <a:rPr lang="en-US" dirty="0" err="1" smtClean="0"/>
              <a:t>neighbourhood</a:t>
            </a:r>
            <a:r>
              <a:rPr lang="en-US" dirty="0" smtClean="0"/>
              <a:t>?</a:t>
            </a:r>
            <a:r>
              <a:rPr lang="lt-LT" dirty="0" smtClean="0"/>
              <a:t/>
            </a:r>
            <a:br>
              <a:rPr lang="lt-LT" dirty="0" smtClean="0"/>
            </a:br>
            <a:endParaRPr lang="lt-LT"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girls and boys treated equally in other environment?</a:t>
            </a:r>
            <a:r>
              <a:rPr lang="lt-LT" dirty="0" smtClean="0"/>
              <a:t/>
            </a:r>
            <a:br>
              <a:rPr lang="lt-LT" dirty="0" smtClean="0"/>
            </a:br>
            <a:endParaRPr lang="lt-LT"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743200"/>
            <a:ext cx="8686800" cy="841248"/>
          </a:xfrm>
        </p:spPr>
        <p:txBody>
          <a:bodyPr>
            <a:normAutofit/>
          </a:bodyPr>
          <a:lstStyle/>
          <a:p>
            <a:pPr algn="ctr"/>
            <a:r>
              <a:rPr lang="en-US" dirty="0" smtClean="0"/>
              <a:t>indigent people in </a:t>
            </a:r>
            <a:r>
              <a:rPr lang="lt-LT" dirty="0" smtClean="0"/>
              <a:t>your </a:t>
            </a:r>
            <a:r>
              <a:rPr lang="en-US" dirty="0" smtClean="0"/>
              <a:t>environment</a:t>
            </a:r>
            <a:endParaRPr lang="lt-L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normAutofit fontScale="90000"/>
          </a:bodyPr>
          <a:lstStyle/>
          <a:p>
            <a:r>
              <a:rPr lang="en-US" dirty="0" smtClean="0"/>
              <a:t>How </a:t>
            </a:r>
            <a:r>
              <a:rPr lang="lt-LT" dirty="0" smtClean="0"/>
              <a:t>do you </a:t>
            </a:r>
            <a:r>
              <a:rPr lang="en-US" dirty="0" smtClean="0"/>
              <a:t>behave when </a:t>
            </a:r>
            <a:r>
              <a:rPr lang="lt-LT" dirty="0" smtClean="0"/>
              <a:t>you</a:t>
            </a:r>
            <a:r>
              <a:rPr lang="en-US" dirty="0" smtClean="0"/>
              <a:t> meet the indigent people in </a:t>
            </a:r>
            <a:r>
              <a:rPr lang="lt-LT" dirty="0" smtClean="0"/>
              <a:t>your </a:t>
            </a:r>
            <a:r>
              <a:rPr lang="en-US" dirty="0" smtClean="0"/>
              <a:t>school environment</a:t>
            </a:r>
            <a:r>
              <a:rPr lang="lt-LT" dirty="0" smtClean="0"/>
              <a:t>?</a:t>
            </a:r>
            <a:endParaRPr lang="lt-LT"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a:t>
            </a:r>
            <a:r>
              <a:rPr lang="lt-LT" dirty="0" smtClean="0"/>
              <a:t>do you </a:t>
            </a:r>
            <a:r>
              <a:rPr lang="en-US" dirty="0" smtClean="0"/>
              <a:t>behave when </a:t>
            </a:r>
            <a:r>
              <a:rPr lang="lt-LT" dirty="0" smtClean="0"/>
              <a:t>you</a:t>
            </a:r>
            <a:r>
              <a:rPr lang="en-US" dirty="0" smtClean="0"/>
              <a:t> meet the indigent people in </a:t>
            </a:r>
            <a:r>
              <a:rPr lang="lt-LT" dirty="0" smtClean="0"/>
              <a:t>your</a:t>
            </a:r>
            <a:r>
              <a:rPr lang="en-US" dirty="0" smtClean="0"/>
              <a:t> family and </a:t>
            </a:r>
            <a:r>
              <a:rPr lang="en-US" dirty="0" err="1" smtClean="0"/>
              <a:t>neighbourhood</a:t>
            </a:r>
            <a:r>
              <a:rPr lang="lt-LT" dirty="0" smtClean="0"/>
              <a:t>?</a:t>
            </a:r>
            <a:br>
              <a:rPr lang="lt-LT" dirty="0" smtClean="0"/>
            </a:br>
            <a:endParaRPr lang="lt-LT"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a:t>
            </a:r>
            <a:r>
              <a:rPr lang="lt-LT" dirty="0" smtClean="0"/>
              <a:t>do you</a:t>
            </a:r>
            <a:r>
              <a:rPr lang="en-US" dirty="0" smtClean="0"/>
              <a:t> behave when </a:t>
            </a:r>
            <a:r>
              <a:rPr lang="lt-LT" dirty="0" smtClean="0"/>
              <a:t>you</a:t>
            </a:r>
            <a:r>
              <a:rPr lang="en-US" dirty="0" smtClean="0"/>
              <a:t> meet the indigent people in other environment</a:t>
            </a:r>
            <a:r>
              <a:rPr lang="lt-LT" dirty="0" smtClean="0"/>
              <a:t>?</a:t>
            </a:r>
            <a:br>
              <a:rPr lang="lt-LT" dirty="0" smtClean="0"/>
            </a:br>
            <a:endParaRPr lang="lt-LT" dirty="0"/>
          </a:p>
        </p:txBody>
      </p:sp>
      <p:graphicFrame>
        <p:nvGraphicFramePr>
          <p:cNvPr id="4" name="Content Placeholder 3"/>
          <p:cNvGraphicFramePr>
            <a:graphicFrameLocks noGrp="1"/>
          </p:cNvGraphicFramePr>
          <p:nvPr>
            <p:ph idx="1"/>
          </p:nvPr>
        </p:nvGraphicFramePr>
        <p:xfrm>
          <a:off x="0" y="1295400"/>
          <a:ext cx="91440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838200"/>
          </a:xfrm>
        </p:spPr>
        <p:txBody>
          <a:bodyPr>
            <a:normAutofit fontScale="90000"/>
          </a:bodyPr>
          <a:lstStyle/>
          <a:p>
            <a:r>
              <a:rPr lang="lt-LT" dirty="0" smtClean="0"/>
              <a:t/>
            </a:r>
            <a:br>
              <a:rPr lang="lt-LT" dirty="0" smtClean="0"/>
            </a:br>
            <a:r>
              <a:rPr lang="en-US" dirty="0" smtClean="0"/>
              <a:t>What </a:t>
            </a:r>
            <a:r>
              <a:rPr lang="lt-LT" dirty="0" smtClean="0"/>
              <a:t>DO YOU</a:t>
            </a:r>
            <a:r>
              <a:rPr lang="en-US" dirty="0" smtClean="0"/>
              <a:t> usually think when </a:t>
            </a:r>
            <a:r>
              <a:rPr lang="lt-LT" dirty="0" smtClean="0"/>
              <a:t>YOU</a:t>
            </a:r>
            <a:r>
              <a:rPr lang="en-US" dirty="0" smtClean="0"/>
              <a:t> meet the indigent people in </a:t>
            </a:r>
            <a:r>
              <a:rPr lang="lt-LT" dirty="0" smtClean="0"/>
              <a:t>YOUR</a:t>
            </a:r>
            <a:r>
              <a:rPr lang="en-US" dirty="0" smtClean="0"/>
              <a:t> school environment</a:t>
            </a:r>
            <a:r>
              <a:rPr lang="lt-LT" dirty="0" smtClean="0"/>
              <a:t>?</a:t>
            </a:r>
            <a:endParaRPr lang="lt-LT" dirty="0"/>
          </a:p>
        </p:txBody>
      </p:sp>
      <p:graphicFrame>
        <p:nvGraphicFramePr>
          <p:cNvPr id="4" name="Content Placeholder 3"/>
          <p:cNvGraphicFramePr>
            <a:graphicFrameLocks noGrp="1"/>
          </p:cNvGraphicFramePr>
          <p:nvPr>
            <p:ph idx="1"/>
          </p:nvPr>
        </p:nvGraphicFramePr>
        <p:xfrm>
          <a:off x="304800" y="1904999"/>
          <a:ext cx="8686800" cy="47244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TotalTime>
  <Words>229</Words>
  <Application>Microsoft Office PowerPoint</Application>
  <PresentationFormat>On-screen Show (4:3)</PresentationFormat>
  <Paragraphs>15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Are girls and boys treated equally in your school environment? </vt:lpstr>
      <vt:lpstr>Are girls and boys treated equally in your family and neighbourhood? </vt:lpstr>
      <vt:lpstr>Are girls and boys treated equally in other environment? </vt:lpstr>
      <vt:lpstr>indigent people in your environment</vt:lpstr>
      <vt:lpstr>How do you behave when you meet the indigent people in your school environment?</vt:lpstr>
      <vt:lpstr>How do you behave when you meet the indigent people in your family and neighbourhood? </vt:lpstr>
      <vt:lpstr>How do you behave when you meet the indigent people in other environment? </vt:lpstr>
      <vt:lpstr> What DO YOU usually think when YOU meet the indigent people in YOUR school environment?</vt:lpstr>
      <vt:lpstr>What DO YOU usually think when YOU meet the indigent people in YOUR family and neighbourhood? </vt:lpstr>
      <vt:lpstr>What DO YOU usually think when YOU meet the indigent people in other environment? </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Mano</dc:creator>
  <cp:lastModifiedBy>Lenovo01</cp:lastModifiedBy>
  <cp:revision>4</cp:revision>
  <dcterms:created xsi:type="dcterms:W3CDTF">2006-08-16T00:00:00Z</dcterms:created>
  <dcterms:modified xsi:type="dcterms:W3CDTF">2019-11-29T09:07:24Z</dcterms:modified>
</cp:coreProperties>
</file>